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5.xml" ContentType="application/vnd.openxmlformats-officedocument.presentationml.notesSl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6.xml" ContentType="application/vnd.openxmlformats-officedocument.presentationml.notesSlid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7.xml" ContentType="application/vnd.openxmlformats-officedocument.presentationml.notesSlide+xml"/>
  <Override PartName="/ppt/charts/chart4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8.xml" ContentType="application/vnd.openxmlformats-officedocument.presentationml.notesSlide+xml"/>
  <Override PartName="/ppt/charts/chart4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9.xml" ContentType="application/vnd.openxmlformats-officedocument.presentationml.notesSlide+xml"/>
  <Override PartName="/ppt/charts/chart4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0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1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10.xml" ContentType="application/vnd.openxmlformats-officedocument.presentationml.notesSlide+xml"/>
  <Override PartName="/ppt/charts/chart52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3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4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11.xml" ContentType="application/vnd.openxmlformats-officedocument.presentationml.notesSlide+xml"/>
  <Override PartName="/ppt/charts/chart55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6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12.xml" ContentType="application/vnd.openxmlformats-officedocument.presentationml.notesSlide+xml"/>
  <Override PartName="/ppt/charts/chart5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9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60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3.xml" ContentType="application/vnd.openxmlformats-officedocument.presentationml.notesSlide+xml"/>
  <Override PartName="/ppt/charts/chart61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62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3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616" r:id="rId2"/>
    <p:sldId id="651" r:id="rId3"/>
    <p:sldId id="617" r:id="rId4"/>
    <p:sldId id="618" r:id="rId5"/>
    <p:sldId id="652" r:id="rId6"/>
    <p:sldId id="582" r:id="rId7"/>
    <p:sldId id="653" r:id="rId8"/>
    <p:sldId id="649" r:id="rId9"/>
    <p:sldId id="654" r:id="rId10"/>
    <p:sldId id="655" r:id="rId11"/>
    <p:sldId id="640" r:id="rId12"/>
    <p:sldId id="612" r:id="rId13"/>
    <p:sldId id="625" r:id="rId14"/>
    <p:sldId id="641" r:id="rId15"/>
    <p:sldId id="642" r:id="rId16"/>
    <p:sldId id="650" r:id="rId17"/>
    <p:sldId id="643" r:id="rId18"/>
    <p:sldId id="645" r:id="rId19"/>
    <p:sldId id="633" r:id="rId20"/>
    <p:sldId id="656" r:id="rId21"/>
    <p:sldId id="657" r:id="rId22"/>
    <p:sldId id="658" r:id="rId23"/>
    <p:sldId id="659" r:id="rId24"/>
    <p:sldId id="644" r:id="rId25"/>
    <p:sldId id="660" r:id="rId26"/>
    <p:sldId id="661" r:id="rId27"/>
    <p:sldId id="663" r:id="rId28"/>
    <p:sldId id="662" r:id="rId29"/>
    <p:sldId id="664" r:id="rId30"/>
    <p:sldId id="665" r:id="rId31"/>
    <p:sldId id="666" r:id="rId32"/>
    <p:sldId id="345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704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pos="71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E92"/>
    <a:srgbClr val="BFBFBF"/>
    <a:srgbClr val="F4D274"/>
    <a:srgbClr val="F2BBB0"/>
    <a:srgbClr val="79CDB9"/>
    <a:srgbClr val="7596CC"/>
    <a:srgbClr val="E98E7D"/>
    <a:srgbClr val="3FA88F"/>
    <a:srgbClr val="F9FD51"/>
    <a:srgbClr val="F2B4C0"/>
    <a:srgbClr val="020000"/>
    <a:srgbClr val="0A0A08"/>
    <a:srgbClr val="0A0A0A"/>
    <a:srgbClr val="20201E"/>
    <a:srgbClr val="1C1A1A"/>
    <a:srgbClr val="141414"/>
    <a:srgbClr val="1C1C1C"/>
    <a:srgbClr val="060604"/>
    <a:srgbClr val="2A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5799" autoAdjust="0"/>
  </p:normalViewPr>
  <p:slideViewPr>
    <p:cSldViewPr snapToGrid="0">
      <p:cViewPr varScale="1">
        <p:scale>
          <a:sx n="88" d="100"/>
          <a:sy n="88" d="100"/>
        </p:scale>
        <p:origin x="504" y="58"/>
      </p:cViewPr>
      <p:guideLst>
        <p:guide pos="3704"/>
        <p:guide orient="horz" pos="1230"/>
        <p:guide orient="horz" pos="4020"/>
        <p:guide pos="71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0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1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2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3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4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5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6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7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8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9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0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1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2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6916240419275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встречал такие материалы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BD2B-426B-9FFA-6603E02D6E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Нет, не встречал такие материалы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BD2B-426B-9FFA-6603E02D6E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BD2B-426B-9FFA-6603E02D6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800555774141983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02E9-4D1B-997A-60BF8E8BF0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да 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02E9-4D1B-997A-60BF8E8BF0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Скорее, нет 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02E9-4D1B-997A-60BF8E8BF0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02E9-4D1B-997A-60BF8E8BF0F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02E9-4D1B-997A-60BF8E8BF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7386168543432153E-3"/>
          <c:y val="0"/>
          <c:w val="0.99170677435985422"/>
          <c:h val="0.93191007601487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917334161864621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Мужчины</c:v>
                </c:pt>
                <c:pt idx="1">
                  <c:v>Женщины</c:v>
                </c:pt>
                <c:pt idx="2">
                  <c:v>Среднее образование и ниже</c:v>
                </c:pt>
                <c:pt idx="3">
                  <c:v>Среднее специальное образование</c:v>
                </c:pt>
                <c:pt idx="4">
                  <c:v>Высшее образование</c:v>
                </c:pt>
                <c:pt idx="5">
                  <c:v>Хорошее материальное положение</c:v>
                </c:pt>
                <c:pt idx="6">
                  <c:v>Среднее</c:v>
                </c:pt>
                <c:pt idx="7">
                  <c:v>Плохое материальное положение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19</c:v>
                </c:pt>
                <c:pt idx="1">
                  <c:v>13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21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3-4FFF-9387-FDED6E103D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да 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Мужчины</c:v>
                </c:pt>
                <c:pt idx="1">
                  <c:v>Женщины</c:v>
                </c:pt>
                <c:pt idx="2">
                  <c:v>Среднее образование и ниже</c:v>
                </c:pt>
                <c:pt idx="3">
                  <c:v>Среднее специальное образование</c:v>
                </c:pt>
                <c:pt idx="4">
                  <c:v>Высшее образование</c:v>
                </c:pt>
                <c:pt idx="5">
                  <c:v>Хорошее материальное положение</c:v>
                </c:pt>
                <c:pt idx="6">
                  <c:v>Среднее</c:v>
                </c:pt>
                <c:pt idx="7">
                  <c:v>Плохое материальное положение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47</c:v>
                </c:pt>
                <c:pt idx="1">
                  <c:v>49</c:v>
                </c:pt>
                <c:pt idx="2">
                  <c:v>40</c:v>
                </c:pt>
                <c:pt idx="3">
                  <c:v>46</c:v>
                </c:pt>
                <c:pt idx="4">
                  <c:v>49</c:v>
                </c:pt>
                <c:pt idx="5">
                  <c:v>54</c:v>
                </c:pt>
                <c:pt idx="6">
                  <c:v>48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3-4FFF-9387-FDED6E103D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Скорее, нет 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Мужчины</c:v>
                </c:pt>
                <c:pt idx="1">
                  <c:v>Женщины</c:v>
                </c:pt>
                <c:pt idx="2">
                  <c:v>Среднее образование и ниже</c:v>
                </c:pt>
                <c:pt idx="3">
                  <c:v>Среднее специальное образование</c:v>
                </c:pt>
                <c:pt idx="4">
                  <c:v>Высшее образование</c:v>
                </c:pt>
                <c:pt idx="5">
                  <c:v>Хорошее материальное положение</c:v>
                </c:pt>
                <c:pt idx="6">
                  <c:v>Среднее</c:v>
                </c:pt>
                <c:pt idx="7">
                  <c:v>Плохое материальное положение</c:v>
                </c:pt>
              </c:strCache>
            </c:strRef>
          </c:cat>
          <c:val>
            <c:numRef>
              <c:f>Лист1!$D$2:$D$9</c:f>
              <c:numCache>
                <c:formatCode>#,##0</c:formatCode>
                <c:ptCount val="8"/>
                <c:pt idx="0">
                  <c:v>16</c:v>
                </c:pt>
                <c:pt idx="1">
                  <c:v>23</c:v>
                </c:pt>
                <c:pt idx="2">
                  <c:v>17</c:v>
                </c:pt>
                <c:pt idx="3">
                  <c:v>15</c:v>
                </c:pt>
                <c:pt idx="4">
                  <c:v>20</c:v>
                </c:pt>
                <c:pt idx="5">
                  <c:v>11</c:v>
                </c:pt>
                <c:pt idx="6">
                  <c:v>21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D3-4FFF-9387-FDED6E103D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Мужчины</c:v>
                </c:pt>
                <c:pt idx="1">
                  <c:v>Женщины</c:v>
                </c:pt>
                <c:pt idx="2">
                  <c:v>Среднее образование и ниже</c:v>
                </c:pt>
                <c:pt idx="3">
                  <c:v>Среднее специальное образование</c:v>
                </c:pt>
                <c:pt idx="4">
                  <c:v>Высшее образование</c:v>
                </c:pt>
                <c:pt idx="5">
                  <c:v>Хорошее материальное положение</c:v>
                </c:pt>
                <c:pt idx="6">
                  <c:v>Среднее</c:v>
                </c:pt>
                <c:pt idx="7">
                  <c:v>Плохое материальное положение</c:v>
                </c:pt>
              </c:strCache>
            </c:strRef>
          </c:cat>
          <c:val>
            <c:numRef>
              <c:f>Лист1!$E$2:$E$9</c:f>
              <c:numCache>
                <c:formatCode>#,##0</c:formatCode>
                <c:ptCount val="8"/>
                <c:pt idx="0">
                  <c:v>9</c:v>
                </c:pt>
                <c:pt idx="1">
                  <c:v>7</c:v>
                </c:pt>
                <c:pt idx="2">
                  <c:v>19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D3-4FFF-9387-FDED6E103D0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Мужчины</c:v>
                </c:pt>
                <c:pt idx="1">
                  <c:v>Женщины</c:v>
                </c:pt>
                <c:pt idx="2">
                  <c:v>Среднее образование и ниже</c:v>
                </c:pt>
                <c:pt idx="3">
                  <c:v>Среднее специальное образование</c:v>
                </c:pt>
                <c:pt idx="4">
                  <c:v>Высшее образование</c:v>
                </c:pt>
                <c:pt idx="5">
                  <c:v>Хорошее материальное положение</c:v>
                </c:pt>
                <c:pt idx="6">
                  <c:v>Среднее</c:v>
                </c:pt>
                <c:pt idx="7">
                  <c:v>Плохое материальное положение</c:v>
                </c:pt>
              </c:strCache>
            </c:strRef>
          </c:cat>
          <c:val>
            <c:numRef>
              <c:f>Лист1!$F$2:$F$9</c:f>
              <c:numCache>
                <c:formatCode>#,##0</c:formatCode>
                <c:ptCount val="8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14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D3-4FFF-9387-FDED6E103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5176886315825941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A88F"/>
              </a:solidFill>
            </c:spPr>
            <c:extLst>
              <c:ext xmlns:c16="http://schemas.microsoft.com/office/drawing/2014/chart" uri="{C3380CC4-5D6E-409C-BE32-E72D297353CC}">
                <c16:uniqueId val="{00000001-AB68-4D56-A584-C3D8888A3C46}"/>
              </c:ext>
            </c:extLst>
          </c:dPt>
          <c:dPt>
            <c:idx val="1"/>
            <c:invertIfNegative val="0"/>
            <c:bubble3D val="0"/>
            <c:spPr>
              <a:solidFill>
                <a:srgbClr val="F9DDD7"/>
              </a:solidFill>
            </c:spPr>
            <c:extLst>
              <c:ext xmlns:c16="http://schemas.microsoft.com/office/drawing/2014/chart" uri="{C3380CC4-5D6E-409C-BE32-E72D297353CC}">
                <c16:uniqueId val="{00000003-AB68-4D56-A584-C3D8888A3C46}"/>
              </c:ext>
            </c:extLst>
          </c:dPt>
          <c:dPt>
            <c:idx val="2"/>
            <c:invertIfNegative val="0"/>
            <c:bubble3D val="0"/>
            <c:spPr>
              <a:solidFill>
                <a:srgbClr val="F2BBB0"/>
              </a:solidFill>
            </c:spPr>
            <c:extLst>
              <c:ext xmlns:c16="http://schemas.microsoft.com/office/drawing/2014/chart" uri="{C3380CC4-5D6E-409C-BE32-E72D297353CC}">
                <c16:uniqueId val="{00000005-AB68-4D56-A584-C3D8888A3C46}"/>
              </c:ext>
            </c:extLst>
          </c:dPt>
          <c:dPt>
            <c:idx val="3"/>
            <c:invertIfNegative val="0"/>
            <c:bubble3D val="0"/>
            <c:spPr>
              <a:solidFill>
                <a:srgbClr val="E98E7D"/>
              </a:solidFill>
            </c:spPr>
            <c:extLst>
              <c:ext xmlns:c16="http://schemas.microsoft.com/office/drawing/2014/chart" uri="{C3380CC4-5D6E-409C-BE32-E72D297353CC}">
                <c16:uniqueId val="{00000007-AB68-4D56-A584-C3D8888A3C4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B68-4D56-A584-C3D8888A3C4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B68-4D56-A584-C3D8888A3C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6"/>
                <c:pt idx="0">
                  <c:v>В России</c:v>
                </c:pt>
                <c:pt idx="1">
                  <c:v>В Европе</c:v>
                </c:pt>
                <c:pt idx="2">
                  <c:v>В США</c:v>
                </c:pt>
                <c:pt idx="3">
                  <c:v>В Китае</c:v>
                </c:pt>
                <c:pt idx="4">
                  <c:v>Другое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81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68-4D56-A584-C3D8888A3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5176886315825941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A88F"/>
              </a:solidFill>
            </c:spPr>
            <c:extLst>
              <c:ext xmlns:c16="http://schemas.microsoft.com/office/drawing/2014/chart" uri="{C3380CC4-5D6E-409C-BE32-E72D297353CC}">
                <c16:uniqueId val="{00000001-C47A-46E3-AF6C-D83AC9A58252}"/>
              </c:ext>
            </c:extLst>
          </c:dPt>
          <c:dPt>
            <c:idx val="1"/>
            <c:invertIfNegative val="0"/>
            <c:bubble3D val="0"/>
            <c:spPr>
              <a:solidFill>
                <a:srgbClr val="F9DDD7"/>
              </a:solidFill>
            </c:spPr>
            <c:extLst>
              <c:ext xmlns:c16="http://schemas.microsoft.com/office/drawing/2014/chart" uri="{C3380CC4-5D6E-409C-BE32-E72D297353CC}">
                <c16:uniqueId val="{00000003-C47A-46E3-AF6C-D83AC9A58252}"/>
              </c:ext>
            </c:extLst>
          </c:dPt>
          <c:dPt>
            <c:idx val="2"/>
            <c:invertIfNegative val="0"/>
            <c:bubble3D val="0"/>
            <c:spPr>
              <a:solidFill>
                <a:srgbClr val="F2BBB0"/>
              </a:solidFill>
            </c:spPr>
            <c:extLst>
              <c:ext xmlns:c16="http://schemas.microsoft.com/office/drawing/2014/chart" uri="{C3380CC4-5D6E-409C-BE32-E72D297353CC}">
                <c16:uniqueId val="{00000005-C47A-46E3-AF6C-D83AC9A58252}"/>
              </c:ext>
            </c:extLst>
          </c:dPt>
          <c:dPt>
            <c:idx val="3"/>
            <c:invertIfNegative val="0"/>
            <c:bubble3D val="0"/>
            <c:spPr>
              <a:solidFill>
                <a:srgbClr val="E98E7D"/>
              </a:solidFill>
            </c:spPr>
            <c:extLst>
              <c:ext xmlns:c16="http://schemas.microsoft.com/office/drawing/2014/chart" uri="{C3380CC4-5D6E-409C-BE32-E72D297353CC}">
                <c16:uniqueId val="{00000007-C47A-46E3-AF6C-D83AC9A5825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47A-46E3-AF6C-D83AC9A5825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47A-46E3-AF6C-D83AC9A582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6"/>
                <c:pt idx="0">
                  <c:v>В России</c:v>
                </c:pt>
                <c:pt idx="1">
                  <c:v>В Европе</c:v>
                </c:pt>
                <c:pt idx="2">
                  <c:v>В США</c:v>
                </c:pt>
                <c:pt idx="3">
                  <c:v>В Китае</c:v>
                </c:pt>
                <c:pt idx="4">
                  <c:v>Другое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82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7A-46E3-AF6C-D83AC9A58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5176886315825941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A88F"/>
              </a:solidFill>
            </c:spPr>
            <c:extLst>
              <c:ext xmlns:c16="http://schemas.microsoft.com/office/drawing/2014/chart" uri="{C3380CC4-5D6E-409C-BE32-E72D297353CC}">
                <c16:uniqueId val="{00000001-9A2D-4CA4-9583-664287C1DB11}"/>
              </c:ext>
            </c:extLst>
          </c:dPt>
          <c:dPt>
            <c:idx val="1"/>
            <c:invertIfNegative val="0"/>
            <c:bubble3D val="0"/>
            <c:spPr>
              <a:solidFill>
                <a:srgbClr val="F9DDD7"/>
              </a:solidFill>
            </c:spPr>
            <c:extLst>
              <c:ext xmlns:c16="http://schemas.microsoft.com/office/drawing/2014/chart" uri="{C3380CC4-5D6E-409C-BE32-E72D297353CC}">
                <c16:uniqueId val="{00000003-9A2D-4CA4-9583-664287C1DB11}"/>
              </c:ext>
            </c:extLst>
          </c:dPt>
          <c:dPt>
            <c:idx val="2"/>
            <c:invertIfNegative val="0"/>
            <c:bubble3D val="0"/>
            <c:spPr>
              <a:solidFill>
                <a:srgbClr val="F2BBB0"/>
              </a:solidFill>
            </c:spPr>
            <c:extLst>
              <c:ext xmlns:c16="http://schemas.microsoft.com/office/drawing/2014/chart" uri="{C3380CC4-5D6E-409C-BE32-E72D297353CC}">
                <c16:uniqueId val="{00000005-9A2D-4CA4-9583-664287C1DB11}"/>
              </c:ext>
            </c:extLst>
          </c:dPt>
          <c:dPt>
            <c:idx val="3"/>
            <c:invertIfNegative val="0"/>
            <c:bubble3D val="0"/>
            <c:spPr>
              <a:solidFill>
                <a:srgbClr val="E98E7D"/>
              </a:solidFill>
            </c:spPr>
            <c:extLst>
              <c:ext xmlns:c16="http://schemas.microsoft.com/office/drawing/2014/chart" uri="{C3380CC4-5D6E-409C-BE32-E72D297353CC}">
                <c16:uniqueId val="{00000007-9A2D-4CA4-9583-664287C1DB1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A2D-4CA4-9583-664287C1DB1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A2D-4CA4-9583-664287C1DB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6"/>
                <c:pt idx="0">
                  <c:v>В России</c:v>
                </c:pt>
                <c:pt idx="1">
                  <c:v>В Европе</c:v>
                </c:pt>
                <c:pt idx="2">
                  <c:v>В США</c:v>
                </c:pt>
                <c:pt idx="3">
                  <c:v>В Китае</c:v>
                </c:pt>
                <c:pt idx="4">
                  <c:v>Другое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2D-4CA4-9583-664287C1D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917334161864621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BD-4D1F-AA36-E147715F21D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8BD-4D1F-AA36-E147715F2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Мужчины</c:v>
                </c:pt>
                <c:pt idx="1">
                  <c:v>Женщины</c:v>
                </c:pt>
                <c:pt idx="2">
                  <c:v>Бакалавриат</c:v>
                </c:pt>
                <c:pt idx="3">
                  <c:v>Магистратура</c:v>
                </c:pt>
                <c:pt idx="4">
                  <c:v>Специалитет</c:v>
                </c:pt>
                <c:pt idx="5">
                  <c:v>Вовлеченные</c:v>
                </c:pt>
                <c:pt idx="6">
                  <c:v>Невовлеченные</c:v>
                </c:pt>
                <c:pt idx="7">
                  <c:v>Заинтересованные*</c:v>
                </c:pt>
                <c:pt idx="8">
                  <c:v>Незаинтересованные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11</c:v>
                </c:pt>
                <c:pt idx="5">
                  <c:v>11</c:v>
                </c:pt>
                <c:pt idx="6">
                  <c:v>0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3-4E27-BA1C-1EF23814D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да 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Мужчины</c:v>
                </c:pt>
                <c:pt idx="1">
                  <c:v>Женщины</c:v>
                </c:pt>
                <c:pt idx="2">
                  <c:v>Бакалавриат</c:v>
                </c:pt>
                <c:pt idx="3">
                  <c:v>Магистратура</c:v>
                </c:pt>
                <c:pt idx="4">
                  <c:v>Специалитет</c:v>
                </c:pt>
                <c:pt idx="5">
                  <c:v>Вовлеченные</c:v>
                </c:pt>
                <c:pt idx="6">
                  <c:v>Невовлеченные</c:v>
                </c:pt>
                <c:pt idx="7">
                  <c:v>Заинтересованные*</c:v>
                </c:pt>
                <c:pt idx="8">
                  <c:v>Незаинтересованные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34</c:v>
                </c:pt>
                <c:pt idx="1">
                  <c:v>24</c:v>
                </c:pt>
                <c:pt idx="2">
                  <c:v>28</c:v>
                </c:pt>
                <c:pt idx="3">
                  <c:v>37</c:v>
                </c:pt>
                <c:pt idx="4">
                  <c:v>30</c:v>
                </c:pt>
                <c:pt idx="5">
                  <c:v>38</c:v>
                </c:pt>
                <c:pt idx="6">
                  <c:v>22</c:v>
                </c:pt>
                <c:pt idx="7">
                  <c:v>38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3-4E27-BA1C-1EF23814D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Скорее, нет 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Мужчины</c:v>
                </c:pt>
                <c:pt idx="1">
                  <c:v>Женщины</c:v>
                </c:pt>
                <c:pt idx="2">
                  <c:v>Бакалавриат</c:v>
                </c:pt>
                <c:pt idx="3">
                  <c:v>Магистратура</c:v>
                </c:pt>
                <c:pt idx="4">
                  <c:v>Специалитет</c:v>
                </c:pt>
                <c:pt idx="5">
                  <c:v>Вовлеченные</c:v>
                </c:pt>
                <c:pt idx="6">
                  <c:v>Невовлеченные</c:v>
                </c:pt>
                <c:pt idx="7">
                  <c:v>Заинтересованные*</c:v>
                </c:pt>
                <c:pt idx="8">
                  <c:v>Незаинтересованные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35</c:v>
                </c:pt>
                <c:pt idx="1">
                  <c:v>43</c:v>
                </c:pt>
                <c:pt idx="2">
                  <c:v>37</c:v>
                </c:pt>
                <c:pt idx="3">
                  <c:v>38</c:v>
                </c:pt>
                <c:pt idx="4">
                  <c:v>38</c:v>
                </c:pt>
                <c:pt idx="5">
                  <c:v>35</c:v>
                </c:pt>
                <c:pt idx="6">
                  <c:v>40</c:v>
                </c:pt>
                <c:pt idx="7">
                  <c:v>34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3-4E27-BA1C-1EF23814D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Мужчины</c:v>
                </c:pt>
                <c:pt idx="1">
                  <c:v>Женщины</c:v>
                </c:pt>
                <c:pt idx="2">
                  <c:v>Бакалавриат</c:v>
                </c:pt>
                <c:pt idx="3">
                  <c:v>Магистратура</c:v>
                </c:pt>
                <c:pt idx="4">
                  <c:v>Специалитет</c:v>
                </c:pt>
                <c:pt idx="5">
                  <c:v>Вовлеченные</c:v>
                </c:pt>
                <c:pt idx="6">
                  <c:v>Невовлеченные</c:v>
                </c:pt>
                <c:pt idx="7">
                  <c:v>Заинтересованные*</c:v>
                </c:pt>
                <c:pt idx="8">
                  <c:v>Незаинтересованные</c:v>
                </c:pt>
              </c:strCache>
            </c:strRef>
          </c:cat>
          <c:val>
            <c:numRef>
              <c:f>Лист1!$E$2:$E$10</c:f>
              <c:numCache>
                <c:formatCode>#,##0</c:formatCode>
                <c:ptCount val="9"/>
                <c:pt idx="0">
                  <c:v>23</c:v>
                </c:pt>
                <c:pt idx="1">
                  <c:v>29</c:v>
                </c:pt>
                <c:pt idx="2">
                  <c:v>30</c:v>
                </c:pt>
                <c:pt idx="3">
                  <c:v>17</c:v>
                </c:pt>
                <c:pt idx="4">
                  <c:v>20</c:v>
                </c:pt>
                <c:pt idx="5">
                  <c:v>14</c:v>
                </c:pt>
                <c:pt idx="6">
                  <c:v>38</c:v>
                </c:pt>
                <c:pt idx="7">
                  <c:v>19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33-4E27-BA1C-1EF23814D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33-4E27-BA1C-1EF23814D5B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D-4D1F-AA36-E147715F2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Мужчины</c:v>
                </c:pt>
                <c:pt idx="1">
                  <c:v>Женщины</c:v>
                </c:pt>
                <c:pt idx="2">
                  <c:v>Бакалавриат</c:v>
                </c:pt>
                <c:pt idx="3">
                  <c:v>Магистратура</c:v>
                </c:pt>
                <c:pt idx="4">
                  <c:v>Специалитет</c:v>
                </c:pt>
                <c:pt idx="5">
                  <c:v>Вовлеченные</c:v>
                </c:pt>
                <c:pt idx="6">
                  <c:v>Невовлеченные</c:v>
                </c:pt>
                <c:pt idx="7">
                  <c:v>Заинтересованные*</c:v>
                </c:pt>
                <c:pt idx="8">
                  <c:v>Незаинтересованные</c:v>
                </c:pt>
              </c:strCache>
            </c:strRef>
          </c:cat>
          <c:val>
            <c:numRef>
              <c:f>Лист1!$F$2:$F$10</c:f>
              <c:numCache>
                <c:formatCode>#,##0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33-4E27-BA1C-1EF23814D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899376429788196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Студенты (2024 г.)</c:v>
                </c:pt>
                <c:pt idx="1">
                  <c:v>Студенты (2023 г.)</c:v>
                </c:pt>
                <c:pt idx="2">
                  <c:v>Студенты (2022 г.)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B-4241-9095-277AB1D225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да 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04368702864199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FB-4241-9095-277AB1D225D3}"/>
                </c:ext>
              </c:extLst>
            </c:dLbl>
            <c:dLbl>
              <c:idx val="1"/>
              <c:layout>
                <c:manualLayout>
                  <c:x val="2.55460878580249E-2"/>
                  <c:y val="7.6021935689309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FB-4241-9095-277AB1D22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Студенты (2024 г.)</c:v>
                </c:pt>
                <c:pt idx="1">
                  <c:v>Студенты (2023 г.)</c:v>
                </c:pt>
                <c:pt idx="2">
                  <c:v>Студенты (2022 г.)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B-4241-9095-277AB1D225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Скорее, нет 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Студенты (2024 г.)</c:v>
                </c:pt>
                <c:pt idx="1">
                  <c:v>Студенты (2023 г.)</c:v>
                </c:pt>
                <c:pt idx="2">
                  <c:v>Студенты (2022 г.)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38</c:v>
                </c:pt>
                <c:pt idx="1">
                  <c:v>44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B-4241-9095-277AB1D225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Студенты (2024 г.)</c:v>
                </c:pt>
                <c:pt idx="1">
                  <c:v>Студенты (2023 г.)</c:v>
                </c:pt>
                <c:pt idx="2">
                  <c:v>Студенты (2022 г.)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B-4241-9095-277AB1D225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Студенты (2024 г.)</c:v>
                </c:pt>
                <c:pt idx="1">
                  <c:v>Студенты (2023 г.)</c:v>
                </c:pt>
                <c:pt idx="2">
                  <c:v>Студенты (2022 г.)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B-4241-9095-277AB1D22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800555774141983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73C9-4821-92D2-F548185F69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да 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73C9-4821-92D2-F548185F69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Скорее, нет 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73C9-4821-92D2-F548185F69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73C9-4821-92D2-F548185F69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Родители (2022 г.)</c:v>
                </c:pt>
                <c:pt idx="1">
                  <c:v>Родители (2021 г.)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73C9-4821-92D2-F548185F6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7386168543432153E-3"/>
          <c:y val="0"/>
          <c:w val="0.99170677435985422"/>
          <c:h val="0.93191007601487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5176886315825941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A88F"/>
              </a:solidFill>
            </c:spPr>
            <c:extLst>
              <c:ext xmlns:c16="http://schemas.microsoft.com/office/drawing/2014/chart" uri="{C3380CC4-5D6E-409C-BE32-E72D297353CC}">
                <c16:uniqueId val="{00000001-495E-4ED5-AA7E-A03F97EA3105}"/>
              </c:ext>
            </c:extLst>
          </c:dPt>
          <c:dPt>
            <c:idx val="1"/>
            <c:invertIfNegative val="0"/>
            <c:bubble3D val="0"/>
            <c:spPr>
              <a:solidFill>
                <a:srgbClr val="F9DDD7"/>
              </a:solidFill>
            </c:spPr>
            <c:extLst>
              <c:ext xmlns:c16="http://schemas.microsoft.com/office/drawing/2014/chart" uri="{C3380CC4-5D6E-409C-BE32-E72D297353CC}">
                <c16:uniqueId val="{00000003-495E-4ED5-AA7E-A03F97EA3105}"/>
              </c:ext>
            </c:extLst>
          </c:dPt>
          <c:dPt>
            <c:idx val="2"/>
            <c:invertIfNegative val="0"/>
            <c:bubble3D val="0"/>
            <c:spPr>
              <a:solidFill>
                <a:srgbClr val="F2BBB0"/>
              </a:solidFill>
            </c:spPr>
            <c:extLst>
              <c:ext xmlns:c16="http://schemas.microsoft.com/office/drawing/2014/chart" uri="{C3380CC4-5D6E-409C-BE32-E72D297353CC}">
                <c16:uniqueId val="{00000005-495E-4ED5-AA7E-A03F97EA3105}"/>
              </c:ext>
            </c:extLst>
          </c:dPt>
          <c:dPt>
            <c:idx val="3"/>
            <c:invertIfNegative val="0"/>
            <c:bubble3D val="0"/>
            <c:spPr>
              <a:solidFill>
                <a:srgbClr val="E98E7D"/>
              </a:solidFill>
            </c:spPr>
            <c:extLst>
              <c:ext xmlns:c16="http://schemas.microsoft.com/office/drawing/2014/chart" uri="{C3380CC4-5D6E-409C-BE32-E72D297353CC}">
                <c16:uniqueId val="{00000007-495E-4ED5-AA7E-A03F97EA310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95E-4ED5-AA7E-A03F97EA310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95E-4ED5-AA7E-A03F97EA31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6"/>
                <c:pt idx="0">
                  <c:v>В России</c:v>
                </c:pt>
                <c:pt idx="1">
                  <c:v>В Европе</c:v>
                </c:pt>
                <c:pt idx="2">
                  <c:v>В США</c:v>
                </c:pt>
                <c:pt idx="3">
                  <c:v>В Китае</c:v>
                </c:pt>
                <c:pt idx="4">
                  <c:v>Другое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86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5E-4ED5-AA7E-A03F97EA3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4629941577170307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A88F"/>
              </a:solidFill>
            </c:spPr>
            <c:extLst>
              <c:ext xmlns:c16="http://schemas.microsoft.com/office/drawing/2014/chart" uri="{C3380CC4-5D6E-409C-BE32-E72D297353CC}">
                <c16:uniqueId val="{00000001-F29E-4660-8C6F-20C49FC4F268}"/>
              </c:ext>
            </c:extLst>
          </c:dPt>
          <c:dPt>
            <c:idx val="1"/>
            <c:invertIfNegative val="0"/>
            <c:bubble3D val="0"/>
            <c:spPr>
              <a:solidFill>
                <a:srgbClr val="F9DDD7"/>
              </a:solidFill>
            </c:spPr>
            <c:extLst>
              <c:ext xmlns:c16="http://schemas.microsoft.com/office/drawing/2014/chart" uri="{C3380CC4-5D6E-409C-BE32-E72D297353CC}">
                <c16:uniqueId val="{00000003-F29E-4660-8C6F-20C49FC4F268}"/>
              </c:ext>
            </c:extLst>
          </c:dPt>
          <c:dPt>
            <c:idx val="2"/>
            <c:invertIfNegative val="0"/>
            <c:bubble3D val="0"/>
            <c:spPr>
              <a:solidFill>
                <a:srgbClr val="F2BBB0"/>
              </a:solidFill>
            </c:spPr>
            <c:extLst>
              <c:ext xmlns:c16="http://schemas.microsoft.com/office/drawing/2014/chart" uri="{C3380CC4-5D6E-409C-BE32-E72D297353CC}">
                <c16:uniqueId val="{00000005-F29E-4660-8C6F-20C49FC4F268}"/>
              </c:ext>
            </c:extLst>
          </c:dPt>
          <c:dPt>
            <c:idx val="3"/>
            <c:invertIfNegative val="0"/>
            <c:bubble3D val="0"/>
            <c:spPr>
              <a:solidFill>
                <a:srgbClr val="E98E7D"/>
              </a:solidFill>
            </c:spPr>
            <c:extLst>
              <c:ext xmlns:c16="http://schemas.microsoft.com/office/drawing/2014/chart" uri="{C3380CC4-5D6E-409C-BE32-E72D297353CC}">
                <c16:uniqueId val="{00000007-F29E-4660-8C6F-20C49FC4F26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29E-4660-8C6F-20C49FC4F26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29E-4660-8C6F-20C49FC4F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6"/>
                <c:pt idx="0">
                  <c:v>В России</c:v>
                </c:pt>
                <c:pt idx="1">
                  <c:v>В Европе</c:v>
                </c:pt>
                <c:pt idx="2">
                  <c:v>В США</c:v>
                </c:pt>
                <c:pt idx="3">
                  <c:v>В Китае</c:v>
                </c:pt>
                <c:pt idx="4">
                  <c:v>Другое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83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9E-4660-8C6F-20C49FC4F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встречал такие материалы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49</c:v>
                </c:pt>
                <c:pt idx="1">
                  <c:v>48</c:v>
                </c:pt>
                <c:pt idx="2">
                  <c:v>42</c:v>
                </c:pt>
                <c:pt idx="3">
                  <c:v>66</c:v>
                </c:pt>
                <c:pt idx="4">
                  <c:v>67</c:v>
                </c:pt>
                <c:pt idx="5">
                  <c:v>56</c:v>
                </c:pt>
                <c:pt idx="6">
                  <c:v>57</c:v>
                </c:pt>
                <c:pt idx="7">
                  <c:v>51</c:v>
                </c:pt>
                <c:pt idx="8" formatCode="General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9-4E36-8A79-40B9B94183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Нет, не встречал такие материалы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50</c:v>
                </c:pt>
                <c:pt idx="1">
                  <c:v>50</c:v>
                </c:pt>
                <c:pt idx="2">
                  <c:v>56</c:v>
                </c:pt>
                <c:pt idx="3">
                  <c:v>33</c:v>
                </c:pt>
                <c:pt idx="4">
                  <c:v>31</c:v>
                </c:pt>
                <c:pt idx="5">
                  <c:v>43</c:v>
                </c:pt>
                <c:pt idx="6">
                  <c:v>42</c:v>
                </c:pt>
                <c:pt idx="7">
                  <c:v>46</c:v>
                </c:pt>
                <c:pt idx="8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9-4E36-8A79-40B9B94183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A9-4E36-8A79-40B9B9418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47426333335923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FA88F"/>
              </a:solidFill>
            </c:spPr>
            <c:extLst>
              <c:ext xmlns:c16="http://schemas.microsoft.com/office/drawing/2014/chart" uri="{C3380CC4-5D6E-409C-BE32-E72D297353CC}">
                <c16:uniqueId val="{00000001-7470-4F60-9CDC-A5CD1B7FE69D}"/>
              </c:ext>
            </c:extLst>
          </c:dPt>
          <c:dPt>
            <c:idx val="1"/>
            <c:invertIfNegative val="0"/>
            <c:bubble3D val="0"/>
            <c:spPr>
              <a:solidFill>
                <a:srgbClr val="F9DDD7"/>
              </a:solidFill>
            </c:spPr>
            <c:extLst>
              <c:ext xmlns:c16="http://schemas.microsoft.com/office/drawing/2014/chart" uri="{C3380CC4-5D6E-409C-BE32-E72D297353CC}">
                <c16:uniqueId val="{00000003-7470-4F60-9CDC-A5CD1B7FE69D}"/>
              </c:ext>
            </c:extLst>
          </c:dPt>
          <c:dPt>
            <c:idx val="2"/>
            <c:invertIfNegative val="0"/>
            <c:bubble3D val="0"/>
            <c:spPr>
              <a:solidFill>
                <a:srgbClr val="F2BBB0"/>
              </a:solidFill>
            </c:spPr>
            <c:extLst>
              <c:ext xmlns:c16="http://schemas.microsoft.com/office/drawing/2014/chart" uri="{C3380CC4-5D6E-409C-BE32-E72D297353CC}">
                <c16:uniqueId val="{00000005-7470-4F60-9CDC-A5CD1B7FE69D}"/>
              </c:ext>
            </c:extLst>
          </c:dPt>
          <c:dPt>
            <c:idx val="3"/>
            <c:invertIfNegative val="0"/>
            <c:bubble3D val="0"/>
            <c:spPr>
              <a:solidFill>
                <a:srgbClr val="E98E7D"/>
              </a:solidFill>
            </c:spPr>
            <c:extLst>
              <c:ext xmlns:c16="http://schemas.microsoft.com/office/drawing/2014/chart" uri="{C3380CC4-5D6E-409C-BE32-E72D297353CC}">
                <c16:uniqueId val="{00000007-7470-4F60-9CDC-A5CD1B7FE69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470-4F60-9CDC-A5CD1B7FE69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470-4F60-9CDC-A5CD1B7FE6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6"/>
                <c:pt idx="0">
                  <c:v>В России</c:v>
                </c:pt>
                <c:pt idx="1">
                  <c:v>В Европе</c:v>
                </c:pt>
                <c:pt idx="2">
                  <c:v>В США</c:v>
                </c:pt>
                <c:pt idx="3">
                  <c:v>В Китае</c:v>
                </c:pt>
                <c:pt idx="4">
                  <c:v>Другое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92</c:v>
                </c:pt>
                <c:pt idx="1">
                  <c:v>5</c:v>
                </c:pt>
                <c:pt idx="3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470-4F60-9CDC-A5CD1B7FE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917334161864621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хорошие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 - бакалавриат</c:v>
                </c:pt>
                <c:pt idx="1">
                  <c:v>Студент - магистратура</c:v>
                </c:pt>
                <c:pt idx="2">
                  <c:v>Студент - специалитет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6-4221-9FCE-92D70A31F1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Хорошие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 - бакалавриат</c:v>
                </c:pt>
                <c:pt idx="1">
                  <c:v>Студент - магистратура</c:v>
                </c:pt>
                <c:pt idx="2">
                  <c:v>Студент - специалитет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6-4221-9FCE-92D70A31F1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 - бакалавриат</c:v>
                </c:pt>
                <c:pt idx="1">
                  <c:v>Студент - магистратура</c:v>
                </c:pt>
                <c:pt idx="2">
                  <c:v>Студент - специалитет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</c:v>
                </c:pt>
                <c:pt idx="1">
                  <c:v>41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6-4221-9FCE-92D70A31F1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Плохие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 - бакалавриат</c:v>
                </c:pt>
                <c:pt idx="1">
                  <c:v>Студент - магистратура</c:v>
                </c:pt>
                <c:pt idx="2">
                  <c:v>Студент - специалитет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6-4221-9FCE-92D70A31F1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Очень плохие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 - бакалавриат</c:v>
                </c:pt>
                <c:pt idx="1">
                  <c:v>Студент - магистратура</c:v>
                </c:pt>
                <c:pt idx="2">
                  <c:v>Студент - специалитет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76-4221-9FCE-92D70A31F11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Студент - бакалавриат</c:v>
                </c:pt>
                <c:pt idx="1">
                  <c:v>Студент - магистратура</c:v>
                </c:pt>
                <c:pt idx="2">
                  <c:v>Студент - специалитет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76-4221-9FCE-92D70A31F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917334161864621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5 - очень хорошие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8-4891-9C9F-9FC62B81B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Все опрошенные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Научный сотрудник*</c:v>
                </c:pt>
                <c:pt idx="4">
                  <c:v>Преподаватель вуза*</c:v>
                </c:pt>
                <c:pt idx="5">
                  <c:v>Студент - бакалавриат</c:v>
                </c:pt>
                <c:pt idx="6">
                  <c:v>Студент - магистратура</c:v>
                </c:pt>
                <c:pt idx="7">
                  <c:v>Студент - специалитет</c:v>
                </c:pt>
                <c:pt idx="8">
                  <c:v>Хорошее материальное положение</c:v>
                </c:pt>
                <c:pt idx="9">
                  <c:v>Среднее</c:v>
                </c:pt>
                <c:pt idx="10">
                  <c:v>Плохое материальное положение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D308-4891-9C9F-9FC62B81BE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4 - хорошие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Все опрошенные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Научный сотрудник*</c:v>
                </c:pt>
                <c:pt idx="4">
                  <c:v>Преподаватель вуза*</c:v>
                </c:pt>
                <c:pt idx="5">
                  <c:v>Студент - бакалавриат</c:v>
                </c:pt>
                <c:pt idx="6">
                  <c:v>Студент - магистратура</c:v>
                </c:pt>
                <c:pt idx="7">
                  <c:v>Студент - специалитет</c:v>
                </c:pt>
                <c:pt idx="8">
                  <c:v>Хорошее материальное положение</c:v>
                </c:pt>
                <c:pt idx="9">
                  <c:v>Среднее</c:v>
                </c:pt>
                <c:pt idx="10">
                  <c:v>Плохое материальное положение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D308-4891-9C9F-9FC62B81BE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3 - средние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Все опрошенные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Научный сотрудник*</c:v>
                </c:pt>
                <c:pt idx="4">
                  <c:v>Преподаватель вуза*</c:v>
                </c:pt>
                <c:pt idx="5">
                  <c:v>Студент - бакалавриат</c:v>
                </c:pt>
                <c:pt idx="6">
                  <c:v>Студент - магистратура</c:v>
                </c:pt>
                <c:pt idx="7">
                  <c:v>Студент - специалитет</c:v>
                </c:pt>
                <c:pt idx="8">
                  <c:v>Хорошее материальное положение</c:v>
                </c:pt>
                <c:pt idx="9">
                  <c:v>Среднее</c:v>
                </c:pt>
                <c:pt idx="10">
                  <c:v>Плохое материальное положение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3-D308-4891-9C9F-9FC62B81BE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2 - плохие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Все опрошенные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Научный сотрудник*</c:v>
                </c:pt>
                <c:pt idx="4">
                  <c:v>Преподаватель вуза*</c:v>
                </c:pt>
                <c:pt idx="5">
                  <c:v>Студент - бакалавриат</c:v>
                </c:pt>
                <c:pt idx="6">
                  <c:v>Студент - магистратура</c:v>
                </c:pt>
                <c:pt idx="7">
                  <c:v>Студент - специалитет</c:v>
                </c:pt>
                <c:pt idx="8">
                  <c:v>Хорошее материальное положение</c:v>
                </c:pt>
                <c:pt idx="9">
                  <c:v>Среднее</c:v>
                </c:pt>
                <c:pt idx="10">
                  <c:v>Плохое материальное положение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4-D308-4891-9C9F-9FC62B81BE0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1 - очень плохие</c:v>
                </c:pt>
              </c:strCache>
            </c:strRef>
          </c:tx>
          <c:spPr>
            <a:solidFill>
              <a:srgbClr val="E98E7D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E9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78E-4949-9F97-734706B35F9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8-4891-9C9F-9FC62B81BE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08-4891-9C9F-9FC62B81BE0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08-4891-9C9F-9FC62B81B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Все опрошенные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Научный сотрудник*</c:v>
                </c:pt>
                <c:pt idx="4">
                  <c:v>Преподаватель вуза*</c:v>
                </c:pt>
                <c:pt idx="5">
                  <c:v>Студент - бакалавриат</c:v>
                </c:pt>
                <c:pt idx="6">
                  <c:v>Студент - магистратура</c:v>
                </c:pt>
                <c:pt idx="7">
                  <c:v>Студент - специалитет</c:v>
                </c:pt>
                <c:pt idx="8">
                  <c:v>Хорошее материальное положение</c:v>
                </c:pt>
                <c:pt idx="9">
                  <c:v>Среднее</c:v>
                </c:pt>
                <c:pt idx="10">
                  <c:v>Плохое материальное положение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8-D308-4891-9C9F-9FC62B81BE0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Все опрошенные</c:v>
                </c:pt>
                <c:pt idx="1">
                  <c:v>Мужчины</c:v>
                </c:pt>
                <c:pt idx="2">
                  <c:v>Женщины</c:v>
                </c:pt>
                <c:pt idx="3">
                  <c:v>Научный сотрудник*</c:v>
                </c:pt>
                <c:pt idx="4">
                  <c:v>Преподаватель вуза*</c:v>
                </c:pt>
                <c:pt idx="5">
                  <c:v>Студент - бакалавриат</c:v>
                </c:pt>
                <c:pt idx="6">
                  <c:v>Студент - магистратура</c:v>
                </c:pt>
                <c:pt idx="7">
                  <c:v>Студент - специалитет</c:v>
                </c:pt>
                <c:pt idx="8">
                  <c:v>Хорошее материальное положение</c:v>
                </c:pt>
                <c:pt idx="9">
                  <c:v>Среднее</c:v>
                </c:pt>
                <c:pt idx="10">
                  <c:v>Плохое материальное положение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9-D308-4891-9C9F-9FC62B81B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7.2177905692271879E-2"/>
          <c:w val="0.99325317396542256"/>
          <c:h val="0.92014030621069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917334161864621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хорошие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6-4A15-9B6E-C47C46A01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 formatCode="#,##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6-4A15-9B6E-C47C46A014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Хорошие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53777802105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6-4A15-9B6E-C47C46A01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</c:v>
                </c:pt>
                <c:pt idx="1">
                  <c:v>30</c:v>
                </c:pt>
                <c:pt idx="2" formatCode="#,##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6-4A15-9B6E-C47C46A014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</c:v>
                </c:pt>
                <c:pt idx="1">
                  <c:v>38</c:v>
                </c:pt>
                <c:pt idx="2" formatCode="#,##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6-4A15-9B6E-C47C46A014D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Плохие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 formatCode="#,##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6-4A15-9B6E-C47C46A014D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Очень плохие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 formatCode="#,##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86-4A15-9B6E-C47C46A014D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6-4A15-9B6E-C47C46A01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86-4A15-9B6E-C47C46A01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7645500163952"/>
          <c:y val="0"/>
          <c:w val="0.479217666133308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DF91-41E4-B66E-1EA4ABBC9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F91-41E4-B66E-1EA4ABBC9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2B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F91-41E4-B66E-1EA4ABBC9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F91-41E4-B66E-1EA4ABBC9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DF91-41E4-B66E-1EA4ABBC9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61202253290569E-3"/>
          <c:y val="0.19807001430847521"/>
          <c:w val="0.97870532779550934"/>
          <c:h val="0.7924104462162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</c:v>
                </c:pt>
                <c:pt idx="1">
                  <c:v>33</c:v>
                </c:pt>
                <c:pt idx="2">
                  <c:v>27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46</c:v>
                </c:pt>
                <c:pt idx="1">
                  <c:v>47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24</c:v>
                </c:pt>
                <c:pt idx="4">
                  <c:v>24</c:v>
                </c:pt>
                <c:pt idx="5">
                  <c:v>19</c:v>
                </c:pt>
                <c:pt idx="6">
                  <c:v>15</c:v>
                </c:pt>
                <c:pt idx="7">
                  <c:v>26</c:v>
                </c:pt>
                <c:pt idx="8">
                  <c:v>27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47</c:v>
                </c:pt>
                <c:pt idx="1">
                  <c:v>48</c:v>
                </c:pt>
                <c:pt idx="2">
                  <c:v>49</c:v>
                </c:pt>
                <c:pt idx="3">
                  <c:v>58</c:v>
                </c:pt>
                <c:pt idx="4">
                  <c:v>62</c:v>
                </c:pt>
                <c:pt idx="5">
                  <c:v>65</c:v>
                </c:pt>
                <c:pt idx="6">
                  <c:v>67</c:v>
                </c:pt>
                <c:pt idx="7">
                  <c:v>54</c:v>
                </c:pt>
                <c:pt idx="8">
                  <c:v>51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Скорее, не согласен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 formatCode="#,##0">
                  <c:v>10</c:v>
                </c:pt>
                <c:pt idx="1">
                  <c:v>11</c:v>
                </c:pt>
                <c:pt idx="2" formatCode="#,##0">
                  <c:v>11</c:v>
                </c:pt>
                <c:pt idx="3" formatCode="#,##0">
                  <c:v>10</c:v>
                </c:pt>
                <c:pt idx="4" formatCode="#,##0">
                  <c:v>8</c:v>
                </c:pt>
                <c:pt idx="5" formatCode="#,##0">
                  <c:v>11</c:v>
                </c:pt>
                <c:pt idx="6" formatCode="#,##0">
                  <c:v>13</c:v>
                </c:pt>
                <c:pt idx="7" formatCode="#,##0">
                  <c:v>11</c:v>
                </c:pt>
                <c:pt idx="8" formatCode="#,##0">
                  <c:v>12</c:v>
                </c:pt>
                <c:pt idx="9" formatCode="#,##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 formatCode="#,##0">
                  <c:v>5</c:v>
                </c:pt>
                <c:pt idx="1">
                  <c:v>5</c:v>
                </c:pt>
                <c:pt idx="2" formatCode="#,##0">
                  <c:v>4</c:v>
                </c:pt>
                <c:pt idx="3" formatCode="#,##0">
                  <c:v>4</c:v>
                </c:pt>
                <c:pt idx="4" formatCode="#,##0">
                  <c:v>3</c:v>
                </c:pt>
                <c:pt idx="5" formatCode="#,##0">
                  <c:v>2</c:v>
                </c:pt>
                <c:pt idx="6" formatCode="#,##0">
                  <c:v>3</c:v>
                </c:pt>
                <c:pt idx="7" formatCode="#,##0">
                  <c:v>5</c:v>
                </c:pt>
                <c:pt idx="8" formatCode="#,##0">
                  <c:v>5</c:v>
                </c:pt>
                <c:pt idx="9" formatCode="#,##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 formatCode="#,##0">
                  <c:v>6</c:v>
                </c:pt>
                <c:pt idx="1">
                  <c:v>5</c:v>
                </c:pt>
                <c:pt idx="2" formatCode="#,##0">
                  <c:v>6</c:v>
                </c:pt>
                <c:pt idx="3" formatCode="#,##0">
                  <c:v>4</c:v>
                </c:pt>
                <c:pt idx="4" formatCode="#,##0">
                  <c:v>3</c:v>
                </c:pt>
                <c:pt idx="5" formatCode="#,##0">
                  <c:v>3</c:v>
                </c:pt>
                <c:pt idx="6" formatCode="#,##0">
                  <c:v>2</c:v>
                </c:pt>
                <c:pt idx="7" formatCode="#,##0">
                  <c:v>4</c:v>
                </c:pt>
                <c:pt idx="8" formatCode="#,##0">
                  <c:v>5</c:v>
                </c:pt>
                <c:pt idx="9" formatCode="#,##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32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49</c:v>
                </c:pt>
                <c:pt idx="1">
                  <c:v>53</c:v>
                </c:pt>
                <c:pt idx="2">
                  <c:v>49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7645500163952"/>
          <c:y val="0"/>
          <c:w val="0.479217666133308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DF91-41E4-B66E-1EA4ABBC9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F91-41E4-B66E-1EA4ABBC9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2B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F91-41E4-B66E-1EA4ABBC9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F91-41E4-B66E-1EA4ABBC9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DF91-41E4-B66E-1EA4ABBC9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61202253290569E-3"/>
          <c:y val="0.19807001430847521"/>
          <c:w val="0.97870532779550934"/>
          <c:h val="0.7924104462162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37</c:v>
                </c:pt>
                <c:pt idx="1">
                  <c:v>46</c:v>
                </c:pt>
                <c:pt idx="2">
                  <c:v>35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39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05222627776756"/>
          <c:y val="0"/>
          <c:w val="0.4990344312187936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встречал такие материалы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Москва или Санкт-Петербург</c:v>
                </c:pt>
                <c:pt idx="1">
                  <c:v>Города - 500 тыс. +</c:v>
                </c:pt>
                <c:pt idx="2">
                  <c:v>Города - 100-500 тыс. </c:v>
                </c:pt>
                <c:pt idx="3">
                  <c:v>Города - менее 100 тыс. </c:v>
                </c:pt>
                <c:pt idx="4">
                  <c:v>ПГТ и села</c:v>
                </c:pt>
                <c:pt idx="5">
                  <c:v>Вовлеченные*</c:v>
                </c:pt>
                <c:pt idx="6">
                  <c:v>Невовлеченные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59.984906720431226</c:v>
                </c:pt>
                <c:pt idx="1">
                  <c:v>57.31210886542285</c:v>
                </c:pt>
                <c:pt idx="2">
                  <c:v>47.644657078379517</c:v>
                </c:pt>
                <c:pt idx="3">
                  <c:v>45.744101216110032</c:v>
                </c:pt>
                <c:pt idx="4">
                  <c:v>40.14254915421165</c:v>
                </c:pt>
                <c:pt idx="5">
                  <c:v>65.882138654636123</c:v>
                </c:pt>
                <c:pt idx="6">
                  <c:v>42.754582263038159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1-45BA-A5FD-0D4C2C1A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42</c:v>
                </c:pt>
                <c:pt idx="1">
                  <c:v>41</c:v>
                </c:pt>
                <c:pt idx="2">
                  <c:v>40</c:v>
                </c:pt>
                <c:pt idx="3">
                  <c:v>36</c:v>
                </c:pt>
                <c:pt idx="4">
                  <c:v>33</c:v>
                </c:pt>
                <c:pt idx="5">
                  <c:v>22</c:v>
                </c:pt>
                <c:pt idx="6">
                  <c:v>38</c:v>
                </c:pt>
                <c:pt idx="7">
                  <c:v>38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36</c:v>
                </c:pt>
                <c:pt idx="1">
                  <c:v>38</c:v>
                </c:pt>
                <c:pt idx="2">
                  <c:v>39</c:v>
                </c:pt>
                <c:pt idx="3">
                  <c:v>48</c:v>
                </c:pt>
                <c:pt idx="4">
                  <c:v>46</c:v>
                </c:pt>
                <c:pt idx="5">
                  <c:v>55</c:v>
                </c:pt>
                <c:pt idx="6">
                  <c:v>40</c:v>
                </c:pt>
                <c:pt idx="7">
                  <c:v>38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Скорее, не согласен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14</c:v>
                </c:pt>
                <c:pt idx="5">
                  <c:v>19</c:v>
                </c:pt>
                <c:pt idx="6">
                  <c:v>12</c:v>
                </c:pt>
                <c:pt idx="7">
                  <c:v>14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Лист1!$E$2:$E$10</c:f>
              <c:numCache>
                <c:formatCode>#,##0</c:formatCode>
                <c:ptCount val="9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Лист1!$F$2:$F$10</c:f>
              <c:numCache>
                <c:formatCode>#,##0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44</c:v>
                </c:pt>
                <c:pt idx="1">
                  <c:v>37</c:v>
                </c:pt>
                <c:pt idx="2">
                  <c:v>35</c:v>
                </c:pt>
                <c:pt idx="3">
                  <c:v>44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34</c:v>
                </c:pt>
                <c:pt idx="1">
                  <c:v>36</c:v>
                </c:pt>
                <c:pt idx="2">
                  <c:v>42</c:v>
                </c:pt>
                <c:pt idx="3">
                  <c:v>33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7645500163952"/>
          <c:y val="0"/>
          <c:w val="0.479217666133308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DF91-41E4-B66E-1EA4ABBC9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F91-41E4-B66E-1EA4ABBC9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2B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F91-41E4-B66E-1EA4ABBC9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F91-41E4-B66E-1EA4ABBC9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DF91-41E4-B66E-1EA4ABBC9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61202253290569E-3"/>
          <c:y val="0.19807001430847521"/>
          <c:w val="0.97870532779550934"/>
          <c:h val="0.7924104462162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19.329423691253815</c:v>
                </c:pt>
                <c:pt idx="1">
                  <c:v>24.392623714752691</c:v>
                </c:pt>
                <c:pt idx="2">
                  <c:v>14.724985092999464</c:v>
                </c:pt>
                <c:pt idx="3">
                  <c:v>24.376345436405167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34.766054251683578</c:v>
                </c:pt>
                <c:pt idx="1">
                  <c:v>41.347054224065133</c:v>
                </c:pt>
                <c:pt idx="2">
                  <c:v>33.842074569721518</c:v>
                </c:pt>
                <c:pt idx="3">
                  <c:v>39.841381520271632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22</c:v>
                </c:pt>
                <c:pt idx="1">
                  <c:v>23</c:v>
                </c:pt>
                <c:pt idx="2">
                  <c:v>19</c:v>
                </c:pt>
                <c:pt idx="3">
                  <c:v>15</c:v>
                </c:pt>
                <c:pt idx="4">
                  <c:v>12</c:v>
                </c:pt>
                <c:pt idx="5">
                  <c:v>9</c:v>
                </c:pt>
                <c:pt idx="6">
                  <c:v>7</c:v>
                </c:pt>
                <c:pt idx="7">
                  <c:v>16</c:v>
                </c:pt>
                <c:pt idx="8">
                  <c:v>21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38</c:v>
                </c:pt>
                <c:pt idx="1">
                  <c:v>39</c:v>
                </c:pt>
                <c:pt idx="2">
                  <c:v>41</c:v>
                </c:pt>
                <c:pt idx="3">
                  <c:v>44</c:v>
                </c:pt>
                <c:pt idx="4">
                  <c:v>34</c:v>
                </c:pt>
                <c:pt idx="5">
                  <c:v>44</c:v>
                </c:pt>
                <c:pt idx="6">
                  <c:v>41</c:v>
                </c:pt>
                <c:pt idx="7">
                  <c:v>42</c:v>
                </c:pt>
                <c:pt idx="8">
                  <c:v>38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Скорее, не согласен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Лист1!$D$2:$D$11</c:f>
              <c:numCache>
                <c:formatCode>#,##0</c:formatCode>
                <c:ptCount val="10"/>
                <c:pt idx="0">
                  <c:v>19</c:v>
                </c:pt>
                <c:pt idx="1">
                  <c:v>19</c:v>
                </c:pt>
                <c:pt idx="2">
                  <c:v>22</c:v>
                </c:pt>
                <c:pt idx="3">
                  <c:v>24</c:v>
                </c:pt>
                <c:pt idx="4">
                  <c:v>37</c:v>
                </c:pt>
                <c:pt idx="5">
                  <c:v>29</c:v>
                </c:pt>
                <c:pt idx="6">
                  <c:v>36</c:v>
                </c:pt>
                <c:pt idx="7">
                  <c:v>22</c:v>
                </c:pt>
                <c:pt idx="8">
                  <c:v>22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Лист1!$E$2:$E$11</c:f>
              <c:numCache>
                <c:formatCode>#,##0</c:formatCode>
                <c:ptCount val="10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12</c:v>
                </c:pt>
                <c:pt idx="5">
                  <c:v>14</c:v>
                </c:pt>
                <c:pt idx="6">
                  <c:v>12</c:v>
                </c:pt>
                <c:pt idx="7">
                  <c:v>14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Все опрошенные (2021 г.)</c:v>
                </c:pt>
                <c:pt idx="4">
                  <c:v>Студенты (2024 г.)</c:v>
                </c:pt>
                <c:pt idx="5">
                  <c:v>Студенты (2023 г.)</c:v>
                </c:pt>
                <c:pt idx="6">
                  <c:v>Студенты (2022 г.)</c:v>
                </c:pt>
                <c:pt idx="7">
                  <c:v>Родители несовершеннолет-них детей (2024 г.)</c:v>
                </c:pt>
                <c:pt idx="8">
                  <c:v>Родители несовершеннолет-них детей (2023 г.)</c:v>
                </c:pt>
                <c:pt idx="9">
                  <c:v>Родители несовершеннолет-них детей (2022 г.)</c:v>
                </c:pt>
              </c:strCache>
            </c:strRef>
          </c:cat>
          <c:val>
            <c:numRef>
              <c:f>Лист1!$F$2:$F$11</c:f>
              <c:numCache>
                <c:formatCode>#,##0</c:formatCode>
                <c:ptCount val="10"/>
                <c:pt idx="0">
                  <c:v>9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9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14.05330113386651</c:v>
                </c:pt>
                <c:pt idx="1">
                  <c:v>14.197473137387105</c:v>
                </c:pt>
                <c:pt idx="2">
                  <c:v>19.162225035453766</c:v>
                </c:pt>
                <c:pt idx="3">
                  <c:v>22.415808187427494</c:v>
                </c:pt>
                <c:pt idx="4">
                  <c:v>30.588338610140081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31.297669279781463</c:v>
                </c:pt>
                <c:pt idx="1">
                  <c:v>34.86031506416947</c:v>
                </c:pt>
                <c:pt idx="2">
                  <c:v>38.227256636677076</c:v>
                </c:pt>
                <c:pt idx="3">
                  <c:v>41.811302080207824</c:v>
                </c:pt>
                <c:pt idx="4">
                  <c:v>39.6314368200403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7645500163952"/>
          <c:y val="0"/>
          <c:w val="0.479217666133308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DF91-41E4-B66E-1EA4ABBC9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F91-41E4-B66E-1EA4ABBC9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2B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F91-41E4-B66E-1EA4ABBC9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F91-41E4-B66E-1EA4ABBC9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DF91-41E4-B66E-1EA4ABBC9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61202253290569E-3"/>
          <c:y val="0.19807001430847521"/>
          <c:w val="0.97870532779550934"/>
          <c:h val="0.7924104462162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28.471476172449172</c:v>
                </c:pt>
                <c:pt idx="1">
                  <c:v>33.706768363709706</c:v>
                </c:pt>
                <c:pt idx="2">
                  <c:v>27.656545069457689</c:v>
                </c:pt>
                <c:pt idx="3">
                  <c:v>32.38125272820556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37.572172403671019</c:v>
                </c:pt>
                <c:pt idx="1">
                  <c:v>46.040939130596847</c:v>
                </c:pt>
                <c:pt idx="2">
                  <c:v>43.560903406073464</c:v>
                </c:pt>
                <c:pt idx="3">
                  <c:v>41.816616506138224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31</c:v>
                </c:pt>
                <c:pt idx="1">
                  <c:v>34</c:v>
                </c:pt>
                <c:pt idx="2">
                  <c:v>28</c:v>
                </c:pt>
                <c:pt idx="3">
                  <c:v>26</c:v>
                </c:pt>
                <c:pt idx="4">
                  <c:v>27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42</c:v>
                </c:pt>
                <c:pt idx="1">
                  <c:v>41</c:v>
                </c:pt>
                <c:pt idx="2">
                  <c:v>46</c:v>
                </c:pt>
                <c:pt idx="3">
                  <c:v>54</c:v>
                </c:pt>
                <c:pt idx="4">
                  <c:v>51</c:v>
                </c:pt>
                <c:pt idx="5">
                  <c:v>54</c:v>
                </c:pt>
                <c:pt idx="6">
                  <c:v>48</c:v>
                </c:pt>
                <c:pt idx="7">
                  <c:v>44</c:v>
                </c:pt>
                <c:pt idx="8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Скорее, не согласен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13</c:v>
                </c:pt>
                <c:pt idx="1">
                  <c:v>14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22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Лист1!$E$2:$E$10</c:f>
              <c:numCache>
                <c:formatCode>#,##0</c:formatCode>
                <c:ptCount val="9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Лист1!$F$2:$F$10</c:f>
              <c:numCache>
                <c:formatCode>#,##0</c:formatCode>
                <c:ptCount val="9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33.538992962185745</c:v>
                </c:pt>
                <c:pt idx="1">
                  <c:v>25.77886021588073</c:v>
                </c:pt>
                <c:pt idx="2">
                  <c:v>24.36865882862968</c:v>
                </c:pt>
                <c:pt idx="3">
                  <c:v>35.845068484174718</c:v>
                </c:pt>
                <c:pt idx="4">
                  <c:v>34.858076340992397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45.253511403187652</c:v>
                </c:pt>
                <c:pt idx="1">
                  <c:v>44.421427674335725</c:v>
                </c:pt>
                <c:pt idx="2">
                  <c:v>46.2518285573829</c:v>
                </c:pt>
                <c:pt idx="3">
                  <c:v>38.36793199259607</c:v>
                </c:pt>
                <c:pt idx="4">
                  <c:v>40.447611868543625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05222627776756"/>
          <c:y val="0"/>
          <c:w val="0.4990344312187936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встречал такие материалы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  <c:pt idx="5">
                  <c:v>Среднее и ниже образование</c:v>
                </c:pt>
                <c:pt idx="6">
                  <c:v>Среднее специальное</c:v>
                </c:pt>
                <c:pt idx="7">
                  <c:v>Высшее образование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52.253169320476047</c:v>
                </c:pt>
                <c:pt idx="1">
                  <c:v>50.189602770264884</c:v>
                </c:pt>
                <c:pt idx="2">
                  <c:v>52.031620324025688</c:v>
                </c:pt>
                <c:pt idx="3">
                  <c:v>48.93772563604805</c:v>
                </c:pt>
                <c:pt idx="4">
                  <c:v>44.001262916192815</c:v>
                </c:pt>
                <c:pt idx="5">
                  <c:v>35.43849286451394</c:v>
                </c:pt>
                <c:pt idx="6">
                  <c:v>41.338957138926304</c:v>
                </c:pt>
                <c:pt idx="7">
                  <c:v>58.454994502492802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F-4E71-B27E-43A8DCB05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7645500163952"/>
          <c:y val="0"/>
          <c:w val="0.479217666133308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DF91-41E4-B66E-1EA4ABBC9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DF91-41E4-B66E-1EA4ABBC9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2B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DF91-41E4-B66E-1EA4ABBC9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F91-41E4-B66E-1EA4ABBC9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DF91-41E4-B66E-1EA4ABBC9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61202253290569E-3"/>
          <c:y val="0.19807001430847521"/>
          <c:w val="0.97870532779550934"/>
          <c:h val="0.7924104462162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18.533415487708663</c:v>
                </c:pt>
                <c:pt idx="1">
                  <c:v>23.234970449678489</c:v>
                </c:pt>
                <c:pt idx="2">
                  <c:v>13.011361146906266</c:v>
                </c:pt>
                <c:pt idx="3">
                  <c:v>23.814713667894342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33.588873923054393</c:v>
                </c:pt>
                <c:pt idx="1">
                  <c:v>42.277386405210862</c:v>
                </c:pt>
                <c:pt idx="2">
                  <c:v>39.056385662847774</c:v>
                </c:pt>
                <c:pt idx="3">
                  <c:v>38.067428117161569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21</c:v>
                </c:pt>
                <c:pt idx="1">
                  <c:v>20</c:v>
                </c:pt>
                <c:pt idx="2">
                  <c:v>17</c:v>
                </c:pt>
                <c:pt idx="3">
                  <c:v>6</c:v>
                </c:pt>
                <c:pt idx="4">
                  <c:v>8</c:v>
                </c:pt>
                <c:pt idx="5">
                  <c:v>3</c:v>
                </c:pt>
                <c:pt idx="6">
                  <c:v>15</c:v>
                </c:pt>
                <c:pt idx="7">
                  <c:v>17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38</c:v>
                </c:pt>
                <c:pt idx="1">
                  <c:v>41</c:v>
                </c:pt>
                <c:pt idx="2">
                  <c:v>46</c:v>
                </c:pt>
                <c:pt idx="3">
                  <c:v>49</c:v>
                </c:pt>
                <c:pt idx="4">
                  <c:v>45</c:v>
                </c:pt>
                <c:pt idx="5">
                  <c:v>45</c:v>
                </c:pt>
                <c:pt idx="6">
                  <c:v>40</c:v>
                </c:pt>
                <c:pt idx="7">
                  <c:v>41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Скорее, не согласен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23</c:v>
                </c:pt>
                <c:pt idx="1">
                  <c:v>24</c:v>
                </c:pt>
                <c:pt idx="2">
                  <c:v>22</c:v>
                </c:pt>
                <c:pt idx="3">
                  <c:v>31</c:v>
                </c:pt>
                <c:pt idx="4">
                  <c:v>34</c:v>
                </c:pt>
                <c:pt idx="5">
                  <c:v>40</c:v>
                </c:pt>
                <c:pt idx="6">
                  <c:v>28</c:v>
                </c:pt>
                <c:pt idx="7">
                  <c:v>27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Абсолютно Не согласен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Лист1!$E$2:$E$10</c:f>
              <c:numCache>
                <c:formatCode>#,##0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Лист1!$F$2:$F$10</c:f>
              <c:numCache>
                <c:formatCode>#,##0</c:formatCode>
                <c:ptCount val="9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13.379978254590545</c:v>
                </c:pt>
                <c:pt idx="1">
                  <c:v>14.573707193647513</c:v>
                </c:pt>
                <c:pt idx="2">
                  <c:v>17.558702134917578</c:v>
                </c:pt>
                <c:pt idx="3">
                  <c:v>21.947355795493333</c:v>
                </c:pt>
                <c:pt idx="4">
                  <c:v>28.753528543266654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37.711138829479573</c:v>
                </c:pt>
                <c:pt idx="1">
                  <c:v>36.001484327603748</c:v>
                </c:pt>
                <c:pt idx="2">
                  <c:v>35.806382343225692</c:v>
                </c:pt>
                <c:pt idx="3">
                  <c:v>40.565014158297622</c:v>
                </c:pt>
                <c:pt idx="4">
                  <c:v>39.75999943359745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26.209440056755668</c:v>
                </c:pt>
                <c:pt idx="1">
                  <c:v>14.981479094854752</c:v>
                </c:pt>
                <c:pt idx="2">
                  <c:v>31.282523362647954</c:v>
                </c:pt>
                <c:pt idx="3">
                  <c:v>16.302212835712467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27.434576291832776</c:v>
                </c:pt>
                <c:pt idx="1">
                  <c:v>32.894564707556363</c:v>
                </c:pt>
                <c:pt idx="2">
                  <c:v>34.368701375489309</c:v>
                </c:pt>
                <c:pt idx="3">
                  <c:v>28.970239397081617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20</c:v>
                </c:pt>
                <c:pt idx="1">
                  <c:v>19</c:v>
                </c:pt>
                <c:pt idx="2">
                  <c:v>16</c:v>
                </c:pt>
                <c:pt idx="3">
                  <c:v>32</c:v>
                </c:pt>
                <c:pt idx="4">
                  <c:v>28</c:v>
                </c:pt>
                <c:pt idx="5">
                  <c:v>25</c:v>
                </c:pt>
                <c:pt idx="6">
                  <c:v>22</c:v>
                </c:pt>
                <c:pt idx="7">
                  <c:v>17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30</c:v>
                </c:pt>
                <c:pt idx="1">
                  <c:v>28</c:v>
                </c:pt>
                <c:pt idx="2">
                  <c:v>34</c:v>
                </c:pt>
                <c:pt idx="3">
                  <c:v>36</c:v>
                </c:pt>
                <c:pt idx="4">
                  <c:v>42</c:v>
                </c:pt>
                <c:pt idx="5">
                  <c:v>37</c:v>
                </c:pt>
                <c:pt idx="6">
                  <c:v>31</c:v>
                </c:pt>
                <c:pt idx="7">
                  <c:v>28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32</c:v>
                </c:pt>
                <c:pt idx="1">
                  <c:v>31</c:v>
                </c:pt>
                <c:pt idx="2">
                  <c:v>31</c:v>
                </c:pt>
                <c:pt idx="3">
                  <c:v>25</c:v>
                </c:pt>
                <c:pt idx="4">
                  <c:v>23</c:v>
                </c:pt>
                <c:pt idx="5">
                  <c:v>30</c:v>
                </c:pt>
                <c:pt idx="6">
                  <c:v>34</c:v>
                </c:pt>
                <c:pt idx="7">
                  <c:v>36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Лист1!$E$2:$E$10</c:f>
              <c:numCache>
                <c:formatCode>#,##0</c:formatCode>
                <c:ptCount val="9"/>
                <c:pt idx="0">
                  <c:v>17</c:v>
                </c:pt>
                <c:pt idx="1">
                  <c:v>21</c:v>
                </c:pt>
                <c:pt idx="2">
                  <c:v>18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13</c:v>
                </c:pt>
                <c:pt idx="7">
                  <c:v>19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Лист1!$F$2:$F$10</c:f>
              <c:numCache>
                <c:formatCode>#,##0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19.311327233865544</c:v>
                </c:pt>
                <c:pt idx="1">
                  <c:v>15.706687848700041</c:v>
                </c:pt>
                <c:pt idx="2">
                  <c:v>20.057707627147845</c:v>
                </c:pt>
                <c:pt idx="3">
                  <c:v>20.098867570193178</c:v>
                </c:pt>
                <c:pt idx="4">
                  <c:v>22.594304142531829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30.589416670670509</c:v>
                </c:pt>
                <c:pt idx="1">
                  <c:v>32.065579748865517</c:v>
                </c:pt>
                <c:pt idx="2">
                  <c:v>32.4722994540342</c:v>
                </c:pt>
                <c:pt idx="3">
                  <c:v>30.053603823393154</c:v>
                </c:pt>
                <c:pt idx="4">
                  <c:v>28.358497524219956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7645500163952"/>
          <c:y val="0"/>
          <c:w val="0.479217666133308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3FA8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CFFD-4E78-8777-1CCECE4525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79C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CFFD-4E78-8777-1CCECE4525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rgbClr val="F2B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CFFD-4E78-8777-1CCECE4525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rgbClr val="E87E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CFFD-4E78-8777-1CCECE4525A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Все опрошенные </c:v>
                </c:pt>
                <c:pt idx="1">
                  <c:v>18-24 года</c:v>
                </c:pt>
                <c:pt idx="2">
                  <c:v>25-34 года</c:v>
                </c:pt>
                <c:pt idx="3">
                  <c:v>35-44 года</c:v>
                </c:pt>
                <c:pt idx="4">
                  <c:v>45-59 лет</c:v>
                </c:pt>
                <c:pt idx="5">
                  <c:v>60 лет и старше</c:v>
                </c:pt>
                <c:pt idx="6">
                  <c:v>Вовлеченные</c:v>
                </c:pt>
                <c:pt idx="7">
                  <c:v>Не вовлеченные</c:v>
                </c:pt>
                <c:pt idx="8">
                  <c:v>Информированные</c:v>
                </c:pt>
                <c:pt idx="9">
                  <c:v>Не информированные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4-CFFD-4E78-8777-1CCECE452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161202253290569E-3"/>
          <c:y val="0.19807001430847521"/>
          <c:w val="0.97870532779550934"/>
          <c:h val="0.7924104462162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11.335056049329445</c:v>
                </c:pt>
                <c:pt idx="1">
                  <c:v>16.679236584404219</c:v>
                </c:pt>
                <c:pt idx="2">
                  <c:v>19.585170452174893</c:v>
                </c:pt>
                <c:pt idx="3">
                  <c:v>12.339965700103422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C-48E3-B0AB-C994E8074D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Мужчины</c:v>
                </c:pt>
                <c:pt idx="1">
                  <c:v>Женщины</c:v>
                </c:pt>
                <c:pt idx="2">
                  <c:v>Вовлеченные</c:v>
                </c:pt>
                <c:pt idx="3">
                  <c:v>Невовлеченные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42.764058167810902</c:v>
                </c:pt>
                <c:pt idx="1">
                  <c:v>44.787991311185493</c:v>
                </c:pt>
                <c:pt idx="2">
                  <c:v>44.01409379873995</c:v>
                </c:pt>
                <c:pt idx="3">
                  <c:v>43.811691270475684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C-48E3-B0AB-C994E8074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знаю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14</c:v>
                </c:pt>
                <c:pt idx="1">
                  <c:v>19</c:v>
                </c:pt>
                <c:pt idx="2" formatCode="General">
                  <c:v>17</c:v>
                </c:pt>
                <c:pt idx="3">
                  <c:v>30</c:v>
                </c:pt>
                <c:pt idx="4">
                  <c:v>32</c:v>
                </c:pt>
                <c:pt idx="5" formatCode="General">
                  <c:v>27</c:v>
                </c:pt>
                <c:pt idx="6">
                  <c:v>15</c:v>
                </c:pt>
                <c:pt idx="7">
                  <c:v>20</c:v>
                </c:pt>
                <c:pt idx="8" formatCode="General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D-4DEC-A25C-DFE2646048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что-то слышал(а)</c:v>
                </c:pt>
              </c:strCache>
            </c:strRef>
          </c:tx>
          <c:spPr>
            <a:solidFill>
              <a:srgbClr val="F4D27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44</c:v>
                </c:pt>
                <c:pt idx="1">
                  <c:v>40</c:v>
                </c:pt>
                <c:pt idx="2" formatCode="General">
                  <c:v>41</c:v>
                </c:pt>
                <c:pt idx="3">
                  <c:v>39</c:v>
                </c:pt>
                <c:pt idx="4">
                  <c:v>42</c:v>
                </c:pt>
                <c:pt idx="5" formatCode="General">
                  <c:v>38</c:v>
                </c:pt>
                <c:pt idx="6">
                  <c:v>43</c:v>
                </c:pt>
                <c:pt idx="7">
                  <c:v>40</c:v>
                </c:pt>
                <c:pt idx="8" formatCode="General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D-4DEC-A25C-DFE2646048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Слышу впервые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42</c:v>
                </c:pt>
                <c:pt idx="1">
                  <c:v>40</c:v>
                </c:pt>
                <c:pt idx="2" formatCode="General">
                  <c:v>41</c:v>
                </c:pt>
                <c:pt idx="3">
                  <c:v>31</c:v>
                </c:pt>
                <c:pt idx="4">
                  <c:v>26</c:v>
                </c:pt>
                <c:pt idx="5" formatCode="General">
                  <c:v>35</c:v>
                </c:pt>
                <c:pt idx="6">
                  <c:v>42</c:v>
                </c:pt>
                <c:pt idx="7">
                  <c:v>40</c:v>
                </c:pt>
                <c:pt idx="8" formatCode="General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D-4DEC-A25C-DFE2646048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Лист1!$E$2:$E$10</c:f>
              <c:numCache>
                <c:formatCode>#,##0</c:formatCode>
                <c:ptCount val="9"/>
                <c:pt idx="1">
                  <c:v>1</c:v>
                </c:pt>
                <c:pt idx="2" formatCode="General">
                  <c:v>1</c:v>
                </c:pt>
                <c:pt idx="8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D-4DEC-A25C-DFE26460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6916240419275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 каких-либо ученых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CF92-4678-B214-0E5EB45180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Никого не знают / затруднились ответить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CF92-4678-B214-0E5EB4518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9344528230332"/>
          <c:y val="0"/>
          <c:w val="0.610460026104283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 согласен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12.080809364647013</c:v>
                </c:pt>
                <c:pt idx="1">
                  <c:v>15.211593573522544</c:v>
                </c:pt>
                <c:pt idx="2">
                  <c:v>15.683879794265577</c:v>
                </c:pt>
                <c:pt idx="3">
                  <c:v>14.271937273735993</c:v>
                </c:pt>
                <c:pt idx="4">
                  <c:v>13.395101575979428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6-4AE0-8E05-EA2606B453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44.40029450211528</c:v>
                </c:pt>
                <c:pt idx="1">
                  <c:v>40.126352207540435</c:v>
                </c:pt>
                <c:pt idx="2">
                  <c:v>44.423096003549574</c:v>
                </c:pt>
                <c:pt idx="3">
                  <c:v>47.078408185881081</c:v>
                </c:pt>
                <c:pt idx="4">
                  <c:v>42.688960010020359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AE0-8E05-EA2606B45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00"/>
        </c:scaling>
        <c:delete val="1"/>
        <c:axPos val="t"/>
        <c:numFmt formatCode="#,##0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15233136354248"/>
          <c:y val="0.23773171264511297"/>
          <c:w val="0.42580610183020268"/>
          <c:h val="0.61980852049585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FA8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0-47AC-AE89-14C02BEC4A4E}"/>
              </c:ext>
            </c:extLst>
          </c:dPt>
          <c:dPt>
            <c:idx val="1"/>
            <c:bubble3D val="0"/>
            <c:spPr>
              <a:solidFill>
                <a:srgbClr val="F4D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0-47AC-AE89-14C02BEC4A4E}"/>
              </c:ext>
            </c:extLst>
          </c:dPt>
          <c:dPt>
            <c:idx val="2"/>
            <c:bubble3D val="0"/>
            <c:spPr>
              <a:solidFill>
                <a:srgbClr val="E87E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0-47AC-AE89-14C02BEC4A4E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E0-47AC-AE89-14C02BEC4A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E0-47AC-AE89-14C02BEC4A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7E0-47AC-AE89-14C02BEC4A4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7E0-47AC-AE89-14C02BEC4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знаю</c:v>
                </c:pt>
                <c:pt idx="1">
                  <c:v>Да, что-то слышал</c:v>
                </c:pt>
                <c:pt idx="2">
                  <c:v>Слышу впервые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37E0-47AC-AE89-14C02BEC4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389870989899277E-3"/>
          <c:y val="0"/>
          <c:w val="0.9822527107128559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47426333335923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5-4569-8960-B19701D9C7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5-4569-8960-B19701D9C7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5-4569-8960-B19701D9C7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5-4569-8960-B19701D9C7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C5-4569-8960-B19701D9C7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C5-4569-8960-B19701D9C78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C5-4569-8960-B19701D9C78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CC5-4569-8960-B19701D9C78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C5-4569-8960-B19701D9C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0"/>
                <c:pt idx="0">
                  <c:v>Медицинские науки</c:v>
                </c:pt>
                <c:pt idx="1">
                  <c:v>Технические науки</c:v>
                </c:pt>
                <c:pt idx="2">
                  <c:v>Сельскохозяйственные науки</c:v>
                </c:pt>
                <c:pt idx="3">
                  <c:v>Естественные науки</c:v>
                </c:pt>
                <c:pt idx="4">
                  <c:v>Гуманитарные науки</c:v>
                </c:pt>
                <c:pt idx="5">
                  <c:v>Общественные науки</c:v>
                </c:pt>
                <c:pt idx="6">
                  <c:v>Все</c:v>
                </c:pt>
                <c:pt idx="7">
                  <c:v>Другое</c:v>
                </c:pt>
                <c:pt idx="8">
                  <c:v>Ничего из перечисленного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63.732010985785507</c:v>
                </c:pt>
                <c:pt idx="1">
                  <c:v>50.827973726209287</c:v>
                </c:pt>
                <c:pt idx="2">
                  <c:v>34.099300485817466</c:v>
                </c:pt>
                <c:pt idx="3">
                  <c:v>11.367872118762254</c:v>
                </c:pt>
                <c:pt idx="4">
                  <c:v>8.9581909859897344</c:v>
                </c:pt>
                <c:pt idx="5">
                  <c:v>7.8121469058100619</c:v>
                </c:pt>
                <c:pt idx="6">
                  <c:v>1</c:v>
                </c:pt>
                <c:pt idx="7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C5-4569-8960-B19701D9C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06781457760477E-2"/>
          <c:y val="0"/>
          <c:w val="0.9523986183443948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0-4AAD-95E6-BE9A273E88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80-4AAD-95E6-BE9A273E88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80-4AAD-95E6-BE9A273E882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80-4AAD-95E6-BE9A273E882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80-4AAD-95E6-BE9A273E882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80-4AAD-95E6-BE9A273E8829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80-4AAD-95E6-BE9A273E882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80-4AAD-95E6-BE9A273E8829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80-4AAD-95E6-BE9A273E88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0"/>
                <c:pt idx="0">
                  <c:v>Медицинские науки</c:v>
                </c:pt>
                <c:pt idx="1">
                  <c:v>Технические науки</c:v>
                </c:pt>
                <c:pt idx="2">
                  <c:v>Сельскохозяйственные науки</c:v>
                </c:pt>
                <c:pt idx="3">
                  <c:v>Естественные науки</c:v>
                </c:pt>
                <c:pt idx="4">
                  <c:v>Гуманитарные науки</c:v>
                </c:pt>
                <c:pt idx="5">
                  <c:v>Общественные науки</c:v>
                </c:pt>
                <c:pt idx="6">
                  <c:v>Все</c:v>
                </c:pt>
                <c:pt idx="7">
                  <c:v>Другое</c:v>
                </c:pt>
                <c:pt idx="8">
                  <c:v>Ничего из перечисленного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56</c:v>
                </c:pt>
                <c:pt idx="1">
                  <c:v>70</c:v>
                </c:pt>
                <c:pt idx="2">
                  <c:v>18</c:v>
                </c:pt>
                <c:pt idx="3">
                  <c:v>21</c:v>
                </c:pt>
                <c:pt idx="4">
                  <c:v>10</c:v>
                </c:pt>
                <c:pt idx="5">
                  <c:v>16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380-4AAD-95E6-BE9A273E8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06781457760477E-2"/>
          <c:y val="0"/>
          <c:w val="0.9523986183443948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4B-452A-9C9A-49D5B0BBAA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B-452A-9C9A-49D5B0BBAA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4B-452A-9C9A-49D5B0BBAA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4B-452A-9C9A-49D5B0BBAA1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4B-452A-9C9A-49D5B0BBAA1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4B-452A-9C9A-49D5B0BBAA17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C4B-452A-9C9A-49D5B0BBAA1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C4B-452A-9C9A-49D5B0BBAA1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C4B-452A-9C9A-49D5B0BBA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0"/>
                <c:pt idx="0">
                  <c:v>Медицинские науки</c:v>
                </c:pt>
                <c:pt idx="1">
                  <c:v>Технические науки</c:v>
                </c:pt>
                <c:pt idx="2">
                  <c:v>Сельскохозяйственные науки</c:v>
                </c:pt>
                <c:pt idx="3">
                  <c:v>Естественные науки</c:v>
                </c:pt>
                <c:pt idx="4">
                  <c:v>Гуманитарные науки</c:v>
                </c:pt>
                <c:pt idx="5">
                  <c:v>Общественные науки</c:v>
                </c:pt>
                <c:pt idx="6">
                  <c:v>Все</c:v>
                </c:pt>
                <c:pt idx="7">
                  <c:v>Другое</c:v>
                </c:pt>
                <c:pt idx="8">
                  <c:v>Ничего из перечисленного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64</c:v>
                </c:pt>
                <c:pt idx="1">
                  <c:v>60</c:v>
                </c:pt>
                <c:pt idx="2">
                  <c:v>32</c:v>
                </c:pt>
                <c:pt idx="3">
                  <c:v>12</c:v>
                </c:pt>
                <c:pt idx="4">
                  <c:v>9</c:v>
                </c:pt>
                <c:pt idx="5">
                  <c:v>5</c:v>
                </c:pt>
                <c:pt idx="7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C4B-452A-9C9A-49D5B0BB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47426333335923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5-4569-8960-B19701D9C7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5-4569-8960-B19701D9C7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5-4569-8960-B19701D9C7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5-4569-8960-B19701D9C7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C5-4569-8960-B19701D9C7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C5-4569-8960-B19701D9C7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C5-4569-8960-B19701D9C78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CC5-4569-8960-B19701D9C78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C5-4569-8960-B19701D9C782}"/>
              </c:ext>
            </c:extLst>
          </c:dPt>
          <c:dPt>
            <c:idx val="20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7-4BDA-8DC9-D879EEA40850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B7-4BDA-8DC9-D879EEA40850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7-4BDA-8DC9-D879EEA408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Улучшения в сфере здравоохранения/ здоровья</c:v>
                </c:pt>
                <c:pt idx="1">
                  <c:v>Повышение уровня комфорта/ облегчение жизни/ быта</c:v>
                </c:pt>
                <c:pt idx="2">
                  <c:v>В лучшую сторону/ жизнь станет лучше/ улучшение качества жизни</c:v>
                </c:pt>
                <c:pt idx="3">
                  <c:v>Улучшение уровня благосостояния/ жизни населения</c:v>
                </c:pt>
                <c:pt idx="4">
                  <c:v>Импортозамещение/ качественные товары</c:v>
                </c:pt>
                <c:pt idx="5">
                  <c:v>Снижение цен/ уровня инфляции/ доступность</c:v>
                </c:pt>
                <c:pt idx="6">
                  <c:v>Использование новых технологий/ достижений в жизни</c:v>
                </c:pt>
                <c:pt idx="7">
                  <c:v>Развитие/ улучшение в сфере сельского хозяйства</c:v>
                </c:pt>
                <c:pt idx="8">
                  <c:v>Технологический прогресс/ новые разработки</c:v>
                </c:pt>
                <c:pt idx="9">
                  <c:v>Улучшения в сфере образования</c:v>
                </c:pt>
                <c:pt idx="10">
                  <c:v>Увеличение рабочих мест</c:v>
                </c:pt>
                <c:pt idx="11">
                  <c:v>Развитие экономики</c:v>
                </c:pt>
                <c:pt idx="12">
                  <c:v>Продление/ продолжительность жизни вырастет</c:v>
                </c:pt>
                <c:pt idx="13">
                  <c:v>Улучшение положения/ авторитета страны на мировой арене</c:v>
                </c:pt>
                <c:pt idx="14">
                  <c:v>Автоматизация процессов/ увеличение производительности труда</c:v>
                </c:pt>
                <c:pt idx="15">
                  <c:v>Повышение уровня/ чувства безопасности</c:v>
                </c:pt>
                <c:pt idx="16">
                  <c:v>Увеличение/ стабильность зарплат/ доходов</c:v>
                </c:pt>
                <c:pt idx="17">
                  <c:v>Развитие науки</c:v>
                </c:pt>
                <c:pt idx="18">
                  <c:v>Больше возможности для развития/ реализации</c:v>
                </c:pt>
                <c:pt idx="19">
                  <c:v>Независимость страны</c:v>
                </c:pt>
                <c:pt idx="20">
                  <c:v>Не могут повлиять на мою жизнь</c:v>
                </c:pt>
                <c:pt idx="21">
                  <c:v>Другое</c:v>
                </c:pt>
                <c:pt idx="22">
                  <c:v>Затрудняюсь ответить</c:v>
                </c:pt>
              </c:strCache>
            </c:strRef>
          </c:cat>
          <c:val>
            <c:numRef>
              <c:f>Лист1!$B$2:$B$24</c:f>
              <c:numCache>
                <c:formatCode>#,##0</c:formatCode>
                <c:ptCount val="23"/>
                <c:pt idx="0">
                  <c:v>13.732213754903041</c:v>
                </c:pt>
                <c:pt idx="1">
                  <c:v>8.0082348565217067</c:v>
                </c:pt>
                <c:pt idx="2">
                  <c:v>7.1756935271803739</c:v>
                </c:pt>
                <c:pt idx="3">
                  <c:v>5.8081800877546561</c:v>
                </c:pt>
                <c:pt idx="4">
                  <c:v>5.5943778677985323</c:v>
                </c:pt>
                <c:pt idx="5">
                  <c:v>4.3060281199364585</c:v>
                </c:pt>
                <c:pt idx="6">
                  <c:v>3.3063601510885117</c:v>
                </c:pt>
                <c:pt idx="7">
                  <c:v>2.8270072016293883</c:v>
                </c:pt>
                <c:pt idx="8">
                  <c:v>2.8202955295582104</c:v>
                </c:pt>
                <c:pt idx="9">
                  <c:v>1.9514475245511254</c:v>
                </c:pt>
                <c:pt idx="10">
                  <c:v>1.8198180656493048</c:v>
                </c:pt>
                <c:pt idx="11">
                  <c:v>1.7023794844573861</c:v>
                </c:pt>
                <c:pt idx="12">
                  <c:v>1.5554524375513017</c:v>
                </c:pt>
                <c:pt idx="13">
                  <c:v>1.0689663165925185</c:v>
                </c:pt>
                <c:pt idx="14">
                  <c:v>1.0546258282274348</c:v>
                </c:pt>
                <c:pt idx="15">
                  <c:v>1.1854103992112608</c:v>
                </c:pt>
                <c:pt idx="16">
                  <c:v>1.1492118176939405</c:v>
                </c:pt>
                <c:pt idx="17">
                  <c:v>0.9697044461074108</c:v>
                </c:pt>
                <c:pt idx="18">
                  <c:v>0.62196983216848634</c:v>
                </c:pt>
                <c:pt idx="19">
                  <c:v>0.95759378511252768</c:v>
                </c:pt>
                <c:pt idx="20">
                  <c:v>20.36172437714238</c:v>
                </c:pt>
                <c:pt idx="21">
                  <c:v>2.1503049312885878</c:v>
                </c:pt>
                <c:pt idx="22">
                  <c:v>25.19668587868447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C5-4569-8960-B19701D9C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8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89981782934264E-2"/>
          <c:y val="0"/>
          <c:w val="0.9327845978113387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B-4EDC-8D82-96D1E8E210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4B-4EDC-8D82-96D1E8E210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4B-4EDC-8D82-96D1E8E210A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4B-4EDC-8D82-96D1E8E210A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4B-4EDC-8D82-96D1E8E210A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4B-4EDC-8D82-96D1E8E210A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4B-4EDC-8D82-96D1E8E210A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4B-4EDC-8D82-96D1E8E210A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44B-4EDC-8D82-96D1E8E210A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44B-4EDC-8D82-96D1E8E210A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44B-4EDC-8D82-96D1E8E210A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44B-4EDC-8D82-96D1E8E210AE}"/>
              </c:ext>
            </c:extLst>
          </c:dPt>
          <c:dPt>
            <c:idx val="20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44B-4EDC-8D82-96D1E8E210AE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944B-4EDC-8D82-96D1E8E210AE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44B-4EDC-8D82-96D1E8E21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Улучшения в сфере здравоохранения/ здоровья</c:v>
                </c:pt>
                <c:pt idx="1">
                  <c:v>Повышение уровня комфорта/ облегчение жизни/ быта</c:v>
                </c:pt>
                <c:pt idx="2">
                  <c:v>В лучшую сторону/ жизнь станет лучше/ улучшение качества жизни</c:v>
                </c:pt>
                <c:pt idx="3">
                  <c:v>Улучшение уровня благосостояния/ жизни населения</c:v>
                </c:pt>
                <c:pt idx="4">
                  <c:v>Импортозамещение/ качественные товары/ увеличение ассортимента товаров</c:v>
                </c:pt>
                <c:pt idx="5">
                  <c:v>Снижение цен/ уровня инфляции/ доступность</c:v>
                </c:pt>
                <c:pt idx="6">
                  <c:v>Использование новых технологий/ достижений в жизни</c:v>
                </c:pt>
                <c:pt idx="7">
                  <c:v>Развитие/ улучшение в сфере сельского хозяйства</c:v>
                </c:pt>
                <c:pt idx="8">
                  <c:v>Технологический прогресс/ новые разработки</c:v>
                </c:pt>
                <c:pt idx="9">
                  <c:v>Улучшения в сфере образования</c:v>
                </c:pt>
                <c:pt idx="10">
                  <c:v>Увеличение рабочих мест</c:v>
                </c:pt>
                <c:pt idx="11">
                  <c:v>Развитие экономики</c:v>
                </c:pt>
                <c:pt idx="12">
                  <c:v>Продление/ продолжительность жизни вырастет</c:v>
                </c:pt>
                <c:pt idx="13">
                  <c:v>Улучшение положения/ авторитета страны на мировой арене</c:v>
                </c:pt>
                <c:pt idx="14">
                  <c:v>Автоматизация процессов/ увеличение производительности труда/  времени на отдых</c:v>
                </c:pt>
                <c:pt idx="15">
                  <c:v>Повышение уровня/ чувства безопасности</c:v>
                </c:pt>
                <c:pt idx="16">
                  <c:v>Увеличение/ стабильность зарплат/ доходов</c:v>
                </c:pt>
                <c:pt idx="17">
                  <c:v>Развитие науки</c:v>
                </c:pt>
                <c:pt idx="18">
                  <c:v>Больше возможности для развития/ реализации</c:v>
                </c:pt>
                <c:pt idx="19">
                  <c:v>Независимость страны</c:v>
                </c:pt>
                <c:pt idx="20">
                  <c:v>Не могут повлиять на мою жизнь</c:v>
                </c:pt>
                <c:pt idx="21">
                  <c:v>Другое</c:v>
                </c:pt>
                <c:pt idx="22">
                  <c:v>Затрудняюсь ответить</c:v>
                </c:pt>
              </c:strCache>
            </c:strRef>
          </c:cat>
          <c:val>
            <c:numRef>
              <c:f>Лист1!$B$2:$B$24</c:f>
              <c:numCache>
                <c:formatCode>#,##0</c:formatCode>
                <c:ptCount val="23"/>
                <c:pt idx="0">
                  <c:v>9.27536231884058</c:v>
                </c:pt>
                <c:pt idx="1">
                  <c:v>10.144927536231885</c:v>
                </c:pt>
                <c:pt idx="2">
                  <c:v>9</c:v>
                </c:pt>
                <c:pt idx="3">
                  <c:v>9.5652173913043477</c:v>
                </c:pt>
                <c:pt idx="4">
                  <c:v>5.2173913043478262</c:v>
                </c:pt>
                <c:pt idx="5">
                  <c:v>8.4057971014492754</c:v>
                </c:pt>
                <c:pt idx="6">
                  <c:v>4.63768115942029</c:v>
                </c:pt>
                <c:pt idx="7">
                  <c:v>0.86956521739130432</c:v>
                </c:pt>
                <c:pt idx="8">
                  <c:v>2.6086956521739131</c:v>
                </c:pt>
                <c:pt idx="9">
                  <c:v>1.4492753623188406</c:v>
                </c:pt>
                <c:pt idx="10">
                  <c:v>3.4782608695652173</c:v>
                </c:pt>
                <c:pt idx="11">
                  <c:v>2.8985507246376812</c:v>
                </c:pt>
                <c:pt idx="12">
                  <c:v>1.1594202898550725</c:v>
                </c:pt>
                <c:pt idx="13">
                  <c:v>3.1884057971014492</c:v>
                </c:pt>
                <c:pt idx="14">
                  <c:v>2.318840579710145</c:v>
                </c:pt>
                <c:pt idx="15">
                  <c:v>2.318840579710145</c:v>
                </c:pt>
                <c:pt idx="16">
                  <c:v>2.0289855072463769</c:v>
                </c:pt>
                <c:pt idx="17">
                  <c:v>2.0289855072463769</c:v>
                </c:pt>
                <c:pt idx="18">
                  <c:v>1.7391304347826086</c:v>
                </c:pt>
                <c:pt idx="19">
                  <c:v>1.7391304347826086</c:v>
                </c:pt>
                <c:pt idx="20">
                  <c:v>10.72463768115942</c:v>
                </c:pt>
                <c:pt idx="21">
                  <c:v>2.8985507246376812</c:v>
                </c:pt>
                <c:pt idx="22">
                  <c:v>18.260869565217391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44B-4EDC-8D82-96D1E8E21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8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89981782934264E-2"/>
          <c:y val="0"/>
          <c:w val="0.9327845978113387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6-4875-9528-875A82D25E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6-4875-9528-875A82D25E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6-4875-9528-875A82D25E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6-4875-9528-875A82D25E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66-4875-9528-875A82D25E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66-4875-9528-875A82D25E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366-4875-9528-875A82D25E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366-4875-9528-875A82D25E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366-4875-9528-875A82D25E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366-4875-9528-875A82D25E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366-4875-9528-875A82D25ED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366-4875-9528-875A82D25EDB}"/>
              </c:ext>
            </c:extLst>
          </c:dPt>
          <c:dPt>
            <c:idx val="20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366-4875-9528-875A82D25ED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366-4875-9528-875A82D25EDB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366-4875-9528-875A82D25E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Улучшения в сфере здравоохранения/ здоровья</c:v>
                </c:pt>
                <c:pt idx="1">
                  <c:v>Повышение уровня комфорта/ облегчение жизни/ быта</c:v>
                </c:pt>
                <c:pt idx="2">
                  <c:v>В лучшую сторону/ жизнь станет лучше/ улучшение качества жизни</c:v>
                </c:pt>
                <c:pt idx="3">
                  <c:v>Улучшение уровня благосостояния/ жизни населения</c:v>
                </c:pt>
                <c:pt idx="4">
                  <c:v>Импортозамещение/ качественные товары/ увеличение ассортимента товаров</c:v>
                </c:pt>
                <c:pt idx="5">
                  <c:v>Снижение цен/ уровня инфляции/ доступность</c:v>
                </c:pt>
                <c:pt idx="6">
                  <c:v>Использование новых технологий/ достижений в жизни</c:v>
                </c:pt>
                <c:pt idx="7">
                  <c:v>Развитие/ улучшение в сфере сельского хозяйства</c:v>
                </c:pt>
                <c:pt idx="8">
                  <c:v>Технологический прогресс/ новые разработки</c:v>
                </c:pt>
                <c:pt idx="9">
                  <c:v>Улучшения в сфере образования</c:v>
                </c:pt>
                <c:pt idx="10">
                  <c:v>Увеличение рабочих мест</c:v>
                </c:pt>
                <c:pt idx="11">
                  <c:v>Развитие экономики</c:v>
                </c:pt>
                <c:pt idx="12">
                  <c:v>Продление/ продолжительность жизни вырастет</c:v>
                </c:pt>
                <c:pt idx="13">
                  <c:v>Улучшение положения/ авторитета страны на мировой арене</c:v>
                </c:pt>
                <c:pt idx="14">
                  <c:v>Автоматизация процессов/ увеличение производительности труда/  времени на отдых</c:v>
                </c:pt>
                <c:pt idx="15">
                  <c:v>Повышение уровня/ чувства безопасности</c:v>
                </c:pt>
                <c:pt idx="16">
                  <c:v>Увеличение/ стабильность зарплат/ доходов</c:v>
                </c:pt>
                <c:pt idx="17">
                  <c:v>Развитие науки</c:v>
                </c:pt>
                <c:pt idx="18">
                  <c:v>Больше возможности для развития/ реализации</c:v>
                </c:pt>
                <c:pt idx="19">
                  <c:v>Независимость страны</c:v>
                </c:pt>
                <c:pt idx="20">
                  <c:v>Не могут повлиять на мою жизнь</c:v>
                </c:pt>
                <c:pt idx="21">
                  <c:v>Другое</c:v>
                </c:pt>
                <c:pt idx="22">
                  <c:v>Затрудняюсь ответить</c:v>
                </c:pt>
              </c:strCache>
            </c:strRef>
          </c:cat>
          <c:val>
            <c:numRef>
              <c:f>Лист1!$B$2:$B$24</c:f>
              <c:numCache>
                <c:formatCode>#,##0</c:formatCode>
                <c:ptCount val="23"/>
                <c:pt idx="0">
                  <c:v>12.298682284040996</c:v>
                </c:pt>
                <c:pt idx="1">
                  <c:v>8.9311859443631043</c:v>
                </c:pt>
                <c:pt idx="2">
                  <c:v>6.8814055636896043</c:v>
                </c:pt>
                <c:pt idx="3">
                  <c:v>7.0278184480234263</c:v>
                </c:pt>
                <c:pt idx="4">
                  <c:v>7.1742313323572473</c:v>
                </c:pt>
                <c:pt idx="5">
                  <c:v>6.1493411420204982</c:v>
                </c:pt>
                <c:pt idx="6">
                  <c:v>3.8067349926793557</c:v>
                </c:pt>
                <c:pt idx="7">
                  <c:v>3.0746705710102491</c:v>
                </c:pt>
                <c:pt idx="8">
                  <c:v>4.2459736456808201</c:v>
                </c:pt>
                <c:pt idx="9">
                  <c:v>2.9282576866764276</c:v>
                </c:pt>
                <c:pt idx="10">
                  <c:v>3.0746705710102491</c:v>
                </c:pt>
                <c:pt idx="11">
                  <c:v>3.5139092240117131</c:v>
                </c:pt>
                <c:pt idx="12">
                  <c:v>1.6105417276720351</c:v>
                </c:pt>
                <c:pt idx="13">
                  <c:v>1.6105417276720351</c:v>
                </c:pt>
                <c:pt idx="14">
                  <c:v>2.0497803806734991</c:v>
                </c:pt>
                <c:pt idx="15">
                  <c:v>1.9033674963396778</c:v>
                </c:pt>
                <c:pt idx="16">
                  <c:v>2.3426061493411421</c:v>
                </c:pt>
                <c:pt idx="17">
                  <c:v>0.7320644216691069</c:v>
                </c:pt>
                <c:pt idx="18">
                  <c:v>1.4641288433382138</c:v>
                </c:pt>
                <c:pt idx="19">
                  <c:v>1.4641288433382138</c:v>
                </c:pt>
                <c:pt idx="20">
                  <c:v>14.202049780380673</c:v>
                </c:pt>
                <c:pt idx="21">
                  <c:v>3.3674963396778916</c:v>
                </c:pt>
                <c:pt idx="22">
                  <c:v>22.693997071742313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366-4875-9528-875A82D25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8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47426333335923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5-4569-8960-B19701D9C78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5-4569-8960-B19701D9C782}"/>
              </c:ext>
            </c:extLst>
          </c:dPt>
          <c:dPt>
            <c:idx val="2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5-4569-8960-B19701D9C78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5-4569-8960-B19701D9C7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C5-4569-8960-B19701D9C7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C5-4569-8960-B19701D9C78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C5-4569-8960-B19701D9C78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CC5-4569-8960-B19701D9C78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C5-4569-8960-B19701D9C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4"/>
                <c:pt idx="0">
                  <c:v>Научные исследования являются ключевым фактором технологического развития и достижения технологического лидерства</c:v>
                </c:pt>
                <c:pt idx="1">
                  <c:v>Научные исследования играют важную, но не определяющую роль в обеспечении технологического лидерства</c:v>
                </c:pt>
                <c:pt idx="2">
                  <c:v>Достижение технологического лидерства в большей степени зависит от эффективного управления, инвестиций и других факторов, нежели от научных исследований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</c:v>
                </c:pt>
                <c:pt idx="1">
                  <c:v>22</c:v>
                </c:pt>
                <c:pt idx="2">
                  <c:v>34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C5-4569-8960-B19701D9C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94450300707834E-2"/>
          <c:y val="0"/>
          <c:w val="0.935980124086494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8-4189-BA25-D384424A45A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8-4189-BA25-D384424A45A2}"/>
              </c:ext>
            </c:extLst>
          </c:dPt>
          <c:dPt>
            <c:idx val="2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8-4189-BA25-D384424A45A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38-4189-BA25-D384424A45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38-4189-BA25-D384424A45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38-4189-BA25-D384424A45A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38-4189-BA25-D384424A45A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238-4189-BA25-D384424A45A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238-4189-BA25-D384424A4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4"/>
                <c:pt idx="0">
                  <c:v>Научные исследования являются ключевым фактором технологического развития и достижения технологического лидерства</c:v>
                </c:pt>
                <c:pt idx="1">
                  <c:v>Научные исследования играют важную, но не определяющую роль в обеспечении технологического лидерства</c:v>
                </c:pt>
                <c:pt idx="2">
                  <c:v>Достижение технологического лидерства в большей степени зависит от эффективного управления, инвестиций и других факторов, нежели от научных исследований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32</c:v>
                </c:pt>
                <c:pt idx="1">
                  <c:v>37</c:v>
                </c:pt>
                <c:pt idx="2">
                  <c:v>29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238-4189-BA25-D384424A4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48</c:v>
                </c:pt>
                <c:pt idx="4">
                  <c:v>46</c:v>
                </c:pt>
                <c:pt idx="5">
                  <c:v>38</c:v>
                </c:pt>
                <c:pt idx="6">
                  <c:v>50</c:v>
                </c:pt>
                <c:pt idx="7">
                  <c:v>46</c:v>
                </c:pt>
                <c:pt idx="8" formatCode="General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6-4993-A4C7-E226263870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знают, затрудняются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51</c:v>
                </c:pt>
                <c:pt idx="1">
                  <c:v>51</c:v>
                </c:pt>
                <c:pt idx="2">
                  <c:v>51</c:v>
                </c:pt>
                <c:pt idx="3">
                  <c:v>52</c:v>
                </c:pt>
                <c:pt idx="4">
                  <c:v>54</c:v>
                </c:pt>
                <c:pt idx="5">
                  <c:v>62</c:v>
                </c:pt>
                <c:pt idx="6">
                  <c:v>50</c:v>
                </c:pt>
                <c:pt idx="7">
                  <c:v>54</c:v>
                </c:pt>
                <c:pt idx="8" formatCode="General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6-4993-A4C7-E22626387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94450300707834E-2"/>
          <c:y val="0"/>
          <c:w val="0.935980124086494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A-4466-9833-A7DEA478AB3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DA-4466-9833-A7DEA478AB3E}"/>
              </c:ext>
            </c:extLst>
          </c:dPt>
          <c:dPt>
            <c:idx val="2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DA-4466-9833-A7DEA478AB3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DA-4466-9833-A7DEA478AB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DA-4466-9833-A7DEA478AB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DA-4466-9833-A7DEA478AB3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FDA-4466-9833-A7DEA478AB3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FDA-4466-9833-A7DEA478AB3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FDA-4466-9833-A7DEA478AB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4"/>
                <c:pt idx="0">
                  <c:v>Научные исследования являются ключевым фактором технологического развития и достижения технологического лидерства</c:v>
                </c:pt>
                <c:pt idx="1">
                  <c:v>Научные исследования играют важную, но не определяющую роль в обеспечении технологического лидерства</c:v>
                </c:pt>
                <c:pt idx="2">
                  <c:v>Достижение технологического лидерства в большей степени зависит от эффективного управления, инвестиций и других факторов, нежели от научных исследований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</c:v>
                </c:pt>
                <c:pt idx="1">
                  <c:v>27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FDA-4466-9833-A7DEA478A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31122855642139"/>
          <c:y val="0"/>
          <c:w val="0.474263333359237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5-4569-8960-B19701D9C7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5-4569-8960-B19701D9C7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5-4569-8960-B19701D9C7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5-4569-8960-B19701D9C7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C5-4569-8960-B19701D9C7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C5-4569-8960-B19701D9C7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C5-4569-8960-B19701D9C782}"/>
              </c:ext>
            </c:extLst>
          </c:dPt>
          <c:dPt>
            <c:idx val="7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CC5-4569-8960-B19701D9C78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AC-4A57-9A8D-5EF41133C77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C5-4569-8960-B19701D9C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9"/>
                <c:pt idx="0">
                  <c:v>Безопасность получения, хранения, передачи и обработки информации</c:v>
                </c:pt>
                <c:pt idx="1">
                  <c:v>Превентивная и персонализированная медицина, обеспечение здорового долголетия</c:v>
                </c:pt>
                <c:pt idx="2">
                  <c:v>Интеллектуальные транспортные и телекоммуникационные системы, включая автономные транспортные средства</c:v>
                </c:pt>
                <c:pt idx="3">
                  <c:v>Адаптация к изменениям климата, сохранение и рациональное использование природных ресурсов</c:v>
                </c:pt>
                <c:pt idx="4">
                  <c:v>Высокоэффективная и ресурсосберегающая энергетика</c:v>
                </c:pt>
                <c:pt idx="5">
                  <c:v>Высокопродуктивное и устойчивое к изменениям природной среды сельское хозяйство</c:v>
                </c:pt>
                <c:pt idx="6">
                  <c:v>Укрепление социокультурной идентичности российского общества и повышение уровня его образования</c:v>
                </c:pt>
                <c:pt idx="7">
                  <c:v>Ничего из перечисленного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47.964255788090959</c:v>
                </c:pt>
                <c:pt idx="1">
                  <c:v>45.843380102791023</c:v>
                </c:pt>
                <c:pt idx="2">
                  <c:v>44.65480974919798</c:v>
                </c:pt>
                <c:pt idx="3">
                  <c:v>40.760883038737795</c:v>
                </c:pt>
                <c:pt idx="4">
                  <c:v>39.516590383378492</c:v>
                </c:pt>
                <c:pt idx="5">
                  <c:v>37.853793295992944</c:v>
                </c:pt>
                <c:pt idx="6">
                  <c:v>35.568756468159584</c:v>
                </c:pt>
                <c:pt idx="7">
                  <c:v>14.649237319005046</c:v>
                </c:pt>
                <c:pt idx="8">
                  <c:v>5.4105174935319447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C5-4569-8960-B19701D9C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35680"/>
        <c:axId val="34541568"/>
      </c:barChart>
      <c:catAx>
        <c:axId val="3453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11442207043699E-2"/>
          <c:y val="0"/>
          <c:w val="0.9370631239394678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B-4B40-816B-73E05E0504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B-4B40-816B-73E05E0504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B-4B40-816B-73E05E0504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EB-4B40-816B-73E05E0504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EB-4B40-816B-73E05E0504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EB-4B40-816B-73E05E05049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EEB-4B40-816B-73E05E05049C}"/>
              </c:ext>
            </c:extLst>
          </c:dPt>
          <c:dPt>
            <c:idx val="7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EEB-4B40-816B-73E05E05049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EEB-4B40-816B-73E05E05049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EEB-4B40-816B-73E05E0504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9"/>
                <c:pt idx="0">
                  <c:v>Безопасность получения, хранения, передачи и обработки информации</c:v>
                </c:pt>
                <c:pt idx="1">
                  <c:v>Превентивная и персонализированная медицина, обеспечение здорового долголетия</c:v>
                </c:pt>
                <c:pt idx="2">
                  <c:v>Интеллектуальные транспортные и телекоммуникационные системы, включая автономные транспортные средства</c:v>
                </c:pt>
                <c:pt idx="3">
                  <c:v>Адаптация к изменениям климата, сохранение и рациональное использование природных ресурсов</c:v>
                </c:pt>
                <c:pt idx="4">
                  <c:v>Высокоэффективная и ресурсосберегающая энергетика</c:v>
                </c:pt>
                <c:pt idx="5">
                  <c:v>Высокопродуктивное и устойчивое к изменениям природной среды сельское хозяйство</c:v>
                </c:pt>
                <c:pt idx="6">
                  <c:v>Укрепление социокультурной идентичности российского общества и повышение уровня его образования</c:v>
                </c:pt>
                <c:pt idx="7">
                  <c:v>Ничего из перечисленного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47.826086956521742</c:v>
                </c:pt>
                <c:pt idx="1">
                  <c:v>38.840579710144929</c:v>
                </c:pt>
                <c:pt idx="2">
                  <c:v>47.536231884057969</c:v>
                </c:pt>
                <c:pt idx="3">
                  <c:v>35.362318840579711</c:v>
                </c:pt>
                <c:pt idx="4">
                  <c:v>38.550724637681157</c:v>
                </c:pt>
                <c:pt idx="5">
                  <c:v>28.695652173913043</c:v>
                </c:pt>
                <c:pt idx="6">
                  <c:v>37.10144927536232</c:v>
                </c:pt>
                <c:pt idx="7">
                  <c:v>12.463768115942029</c:v>
                </c:pt>
                <c:pt idx="8">
                  <c:v>2.0289855072463769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EB-4B40-816B-73E05E050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11442207043699E-2"/>
          <c:y val="0"/>
          <c:w val="0.9370631239394678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7-4BD9-BAA0-5EE1A29170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7-4BD9-BAA0-5EE1A29170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77-4BD9-BAA0-5EE1A29170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77-4BD9-BAA0-5EE1A291705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77-4BD9-BAA0-5EE1A29170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77-4BD9-BAA0-5EE1A291705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77-4BD9-BAA0-5EE1A2917055}"/>
              </c:ext>
            </c:extLst>
          </c:dPt>
          <c:dPt>
            <c:idx val="7"/>
            <c:invertIfNegative val="0"/>
            <c:bubble3D val="0"/>
            <c:spPr>
              <a:solidFill>
                <a:srgbClr val="E87E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77-4BD9-BAA0-5EE1A2917055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77-4BD9-BAA0-5EE1A291705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77-4BD9-BAA0-5EE1A29170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9"/>
                <c:pt idx="0">
                  <c:v>Безопасность получения, хранения, передачи и обработки информации</c:v>
                </c:pt>
                <c:pt idx="1">
                  <c:v>Превентивная и персонализированная медицина, обеспечение здорового долголетия</c:v>
                </c:pt>
                <c:pt idx="2">
                  <c:v>Интеллектуальные транспортные и телекоммуникационные системы, включая автономные транспортные средства</c:v>
                </c:pt>
                <c:pt idx="3">
                  <c:v>Адаптация к изменениям климата, сохранение и рациональное использование природных ресурсов</c:v>
                </c:pt>
                <c:pt idx="4">
                  <c:v>Высокоэффективная и ресурсосберегающая энергетика</c:v>
                </c:pt>
                <c:pt idx="5">
                  <c:v>Высокопродуктивное и устойчивое к изменениям природной среды сельское хозяйство</c:v>
                </c:pt>
                <c:pt idx="6">
                  <c:v>Укрепление социокультурной идентичности российского общества и повышение уровня его образования</c:v>
                </c:pt>
                <c:pt idx="7">
                  <c:v>Ничего из перечисленного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48.755490483162518</c:v>
                </c:pt>
                <c:pt idx="1">
                  <c:v>39.38506588579795</c:v>
                </c:pt>
                <c:pt idx="2">
                  <c:v>48.755490483162518</c:v>
                </c:pt>
                <c:pt idx="3">
                  <c:v>34.260614934114201</c:v>
                </c:pt>
                <c:pt idx="4">
                  <c:v>40.117130307467058</c:v>
                </c:pt>
                <c:pt idx="5">
                  <c:v>34.114202049780381</c:v>
                </c:pt>
                <c:pt idx="6">
                  <c:v>30.600292825768669</c:v>
                </c:pt>
                <c:pt idx="7">
                  <c:v>13.177159590043924</c:v>
                </c:pt>
                <c:pt idx="8">
                  <c:v>3.0746705710102491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77-4BD9-BAA0-5EE1A2917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535680"/>
        <c:axId val="34541568"/>
      </c:barChart>
      <c:catAx>
        <c:axId val="34535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41568"/>
        <c:crosses val="autoZero"/>
        <c:auto val="1"/>
        <c:lblAlgn val="ctr"/>
        <c:lblOffset val="100"/>
        <c:noMultiLvlLbl val="0"/>
      </c:catAx>
      <c:valAx>
        <c:axId val="34541568"/>
        <c:scaling>
          <c:orientation val="minMax"/>
          <c:max val="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34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6916240419275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Знают, слышали о каких-либо открытиях и изобретениях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DACF-4C6A-A496-4CBDB09B5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 ни о каких открытиях, изобретениях/ затрудняются с ответом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DACF-4C6A-A496-4CBDB09B5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7397151229146"/>
          <c:y val="2.1171750595960891E-2"/>
          <c:w val="0.5898614043474979"/>
          <c:h val="0.94263448477331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92</c:v>
                </c:pt>
                <c:pt idx="1">
                  <c:v>93</c:v>
                </c:pt>
                <c:pt idx="2">
                  <c:v>92</c:v>
                </c:pt>
                <c:pt idx="3">
                  <c:v>97</c:v>
                </c:pt>
                <c:pt idx="4">
                  <c:v>98</c:v>
                </c:pt>
                <c:pt idx="5">
                  <c:v>97</c:v>
                </c:pt>
                <c:pt idx="6">
                  <c:v>95</c:v>
                </c:pt>
                <c:pt idx="7">
                  <c:v>93</c:v>
                </c:pt>
                <c:pt idx="8" formatCode="General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2-4003-B08D-1D2C67CD17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знают, затрудняются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 опрошенные (2024 г.)</c:v>
                </c:pt>
                <c:pt idx="1">
                  <c:v>Все опрошенные (2023 г.)</c:v>
                </c:pt>
                <c:pt idx="2">
                  <c:v>Все опрошенные (2022 г.)</c:v>
                </c:pt>
                <c:pt idx="3">
                  <c:v>Студенты (2024 г.)</c:v>
                </c:pt>
                <c:pt idx="4">
                  <c:v>Студенты (2023 г.)</c:v>
                </c:pt>
                <c:pt idx="5">
                  <c:v>Студенты (2022 г.)</c:v>
                </c:pt>
                <c:pt idx="6">
                  <c:v>Родители несовершеннолет-них детей (2024 г.)</c:v>
                </c:pt>
                <c:pt idx="7">
                  <c:v>Родители несовершеннолет-них детей (2023 г.)</c:v>
                </c:pt>
                <c:pt idx="8">
                  <c:v>Родители несовершеннолет-них детей (2022 г.)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2-4003-B08D-1D2C67CD1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6150383"/>
        <c:axId val="876147471"/>
      </c:barChart>
      <c:catAx>
        <c:axId val="876150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761503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24390789990757"/>
          <c:y val="4.3030772039962792E-2"/>
          <c:w val="0.59621089160473084"/>
          <c:h val="0.800555774141983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да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Родители (2024 г.)</c:v>
                </c:pt>
                <c:pt idx="1">
                  <c:v>Родители (2023 г.)</c:v>
                </c:pt>
                <c:pt idx="2">
                  <c:v>Родители (2022 г.)</c:v>
                </c:pt>
                <c:pt idx="3">
                  <c:v>Родители (2021 г.)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16</c:v>
                </c:pt>
                <c:pt idx="1">
                  <c:v>17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B-44F1-827A-9F1E100C26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Скорее, да </c:v>
                </c:pt>
              </c:strCache>
            </c:strRef>
          </c:tx>
          <c:spPr>
            <a:solidFill>
              <a:srgbClr val="79CDB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Родители (2024 г.)</c:v>
                </c:pt>
                <c:pt idx="1">
                  <c:v>Родители (2023 г.)</c:v>
                </c:pt>
                <c:pt idx="2">
                  <c:v>Родители (2022 г.)</c:v>
                </c:pt>
                <c:pt idx="3">
                  <c:v>Родители (2021 г.)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 formatCode="General">
                  <c:v>48</c:v>
                </c:pt>
                <c:pt idx="1">
                  <c:v>48</c:v>
                </c:pt>
                <c:pt idx="2">
                  <c:v>51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B-44F1-827A-9F1E100C26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Скорее, нет </c:v>
                </c:pt>
              </c:strCache>
            </c:strRef>
          </c:tx>
          <c:spPr>
            <a:solidFill>
              <a:srgbClr val="F2B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Родители (2024 г.)</c:v>
                </c:pt>
                <c:pt idx="1">
                  <c:v>Родители (2023 г.)</c:v>
                </c:pt>
                <c:pt idx="2">
                  <c:v>Родители (2022 г.)</c:v>
                </c:pt>
                <c:pt idx="3">
                  <c:v>Родители (2021 г.)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 formatCode="General">
                  <c:v>19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B-44F1-827A-9F1E100C267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Однозначно нет</c:v>
                </c:pt>
              </c:strCache>
            </c:strRef>
          </c:tx>
          <c:spPr>
            <a:solidFill>
              <a:srgbClr val="E87E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Родители (2024 г.)</c:v>
                </c:pt>
                <c:pt idx="1">
                  <c:v>Родители (2023 г.)</c:v>
                </c:pt>
                <c:pt idx="2">
                  <c:v>Родители (2022 г.)</c:v>
                </c:pt>
                <c:pt idx="3">
                  <c:v>Родители (2021 г.)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 formatCode="General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B-44F1-827A-9F1E100C267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Родители (2024 г.)</c:v>
                </c:pt>
                <c:pt idx="1">
                  <c:v>Родители (2023 г.)</c:v>
                </c:pt>
                <c:pt idx="2">
                  <c:v>Родители (2022 г.)</c:v>
                </c:pt>
                <c:pt idx="3">
                  <c:v>Родители (2021 г.)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 formatCode="General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B-44F1-827A-9F1E100C2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876150383"/>
        <c:axId val="876147471"/>
      </c:barChart>
      <c:catAx>
        <c:axId val="876150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147471"/>
        <c:crosses val="autoZero"/>
        <c:auto val="1"/>
        <c:lblAlgn val="ctr"/>
        <c:lblOffset val="100"/>
        <c:noMultiLvlLbl val="0"/>
      </c:catAx>
      <c:valAx>
        <c:axId val="87614747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7615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258BA-0BEF-4350-9F06-D11862B8737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0E59-7372-4EAF-9031-765A32BBB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5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0040-72E4-40B6-953D-3C242C0A9A4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F69B-9B9F-423A-8902-35A157FC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6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8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51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2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8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8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6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9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6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0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Однозначное доверие более характерно для старших возрастных групп 44-59 лет и 60+ (33% и 39% соответственно), жителей некрупных городов и сел (31% среди жителей городов с численностью 100-500 тыс. человек, 32% - среди жителей городов  численностью менее 100 тыс., 38% - среди жителей </a:t>
            </a:r>
            <a:r>
              <a:rPr lang="ru-RU" sz="1200" dirty="0" err="1"/>
              <a:t>пгт</a:t>
            </a:r>
            <a:r>
              <a:rPr lang="ru-RU" sz="1200" dirty="0"/>
              <a:t> и сел), а также респондентов, имеющих среднее специальное образование (39%).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F69B-9B9F-423A-8902-35A157FC5BD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3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1" b="32150"/>
          <a:stretch/>
        </p:blipFill>
        <p:spPr>
          <a:xfrm>
            <a:off x="7777755" y="2232248"/>
            <a:ext cx="4414246" cy="46531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368" y="5661248"/>
            <a:ext cx="7048549" cy="665643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Москва, 2019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055440" y="2780928"/>
            <a:ext cx="9715568" cy="7143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" y="469449"/>
            <a:ext cx="2465615" cy="2037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7" y="2786058"/>
            <a:ext cx="6572296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11563427" y="6492900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0960" y="2071678"/>
            <a:ext cx="10382323" cy="20717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60" y="1412776"/>
            <a:ext cx="53848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74469" y="1412775"/>
            <a:ext cx="53848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7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40844"/>
            <a:ext cx="9577064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384" y="928670"/>
            <a:ext cx="9577064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384" y="5705666"/>
            <a:ext cx="9577064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5" y="219494"/>
            <a:ext cx="9553061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376" y="5450746"/>
            <a:ext cx="9553061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79376" y="980729"/>
            <a:ext cx="9553061" cy="388843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73384"/>
            <a:ext cx="73152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368" y="1268760"/>
            <a:ext cx="9529059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07368" y="2428869"/>
            <a:ext cx="9529059" cy="359242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0382323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563437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09" y="182579"/>
            <a:ext cx="1314097" cy="108573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551781" y="6614358"/>
            <a:ext cx="35076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119034, МОСКВА, УЛ.ПРЕЧИСТЕНКА, Д.38,</a:t>
            </a:r>
            <a:r>
              <a:rPr lang="ru-RU" sz="800" b="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ТЕЛ: (495) 748-08-07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14905" y="5999562"/>
            <a:ext cx="85981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Москва,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A0ADE0-DD45-4875-97DC-0F329CD6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3022448"/>
            <a:ext cx="7928315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dirty="0"/>
              <a:t>Результаты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социологического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исследования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«Основные</a:t>
            </a:r>
            <a:r>
              <a:rPr lang="ru-RU" sz="3600" dirty="0">
                <a:solidFill>
                  <a:srgbClr val="20201E"/>
                </a:solidFill>
              </a:rPr>
              <a:t> </a:t>
            </a:r>
            <a:r>
              <a:rPr lang="ru-RU" sz="3600" dirty="0"/>
              <a:t>индексы</a:t>
            </a:r>
            <a:r>
              <a:rPr lang="ru-RU" sz="3600" dirty="0">
                <a:solidFill>
                  <a:srgbClr val="1C1A1A"/>
                </a:solidFill>
              </a:rPr>
              <a:t> </a:t>
            </a:r>
            <a:r>
              <a:rPr lang="ru-RU" sz="3600" dirty="0"/>
              <a:t>десятилетия</a:t>
            </a:r>
            <a:r>
              <a:rPr lang="ru-RU" sz="3600" dirty="0">
                <a:solidFill>
                  <a:srgbClr val="141414"/>
                </a:solidFill>
              </a:rPr>
              <a:t> </a:t>
            </a:r>
            <a:r>
              <a:rPr lang="ru-RU" sz="3600" dirty="0"/>
              <a:t>науки</a:t>
            </a:r>
            <a:r>
              <a:rPr lang="ru-RU" sz="3600" dirty="0">
                <a:solidFill>
                  <a:srgbClr val="1C1C1C"/>
                </a:solidFill>
              </a:rPr>
              <a:t> </a:t>
            </a:r>
            <a:r>
              <a:rPr lang="ru-RU" sz="3600" dirty="0"/>
              <a:t>и</a:t>
            </a:r>
            <a:r>
              <a:rPr lang="ru-RU" sz="3600" dirty="0">
                <a:solidFill>
                  <a:srgbClr val="060604"/>
                </a:solidFill>
              </a:rPr>
              <a:t> </a:t>
            </a:r>
            <a:r>
              <a:rPr lang="ru-RU" sz="3600" dirty="0"/>
              <a:t>технологий»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905" y="5395307"/>
            <a:ext cx="3658058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2A2828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020000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0A0A08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0A0A0A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20201E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стандартами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1C1A1A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141414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20252:2019,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1C1C1C"/>
                </a:solidFill>
              </a:rPr>
              <a:t> 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НК-ОИРОМ-2015</a:t>
            </a:r>
            <a:r>
              <a:rPr lang="ru-RU" sz="1100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olidFill>
                  <a:srgbClr val="060604"/>
                </a:solidFill>
              </a:rPr>
              <a:t> 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1D817-F523-4846-B7EB-0136AF95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Знание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современных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открытый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изобретений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A87A15-2331-4D16-983F-2EA58344A6DE}"/>
              </a:ext>
            </a:extLst>
          </p:cNvPr>
          <p:cNvSpPr/>
          <p:nvPr/>
        </p:nvSpPr>
        <p:spPr>
          <a:xfrm>
            <a:off x="523702" y="828057"/>
            <a:ext cx="994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Сейчас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я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зачитаю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список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открытый,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изобретений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российских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ученых,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сделанных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за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последние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10-15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лет,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а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скажите,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знаете,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слышали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каких-либо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из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них?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несколько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ответов,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FBBD3C8-F6EA-4147-866C-E1E87D431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442017"/>
              </p:ext>
            </p:extLst>
          </p:nvPr>
        </p:nvGraphicFramePr>
        <p:xfrm>
          <a:off x="963630" y="1228359"/>
          <a:ext cx="6780129" cy="3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26F80B5-CE05-4064-86BD-8E45C4ECCA4B}"/>
              </a:ext>
            </a:extLst>
          </p:cNvPr>
          <p:cNvSpPr txBox="1"/>
          <p:nvPr/>
        </p:nvSpPr>
        <p:spPr>
          <a:xfrm>
            <a:off x="8729569" y="1702348"/>
            <a:ext cx="31028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осведомленности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открытиях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изобретениях,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сделанных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10-15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российскими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учеными,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стабилен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целевых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аудиториях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остается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высоким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92%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декларируют,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знают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слышали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каком-либо/каких-либо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перечисленных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открытиях).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высокую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осведомленность,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прежде,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декларируют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97%).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Самым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узнаваемым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открытием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остается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первая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мире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зарегистрированная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вакцина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Ковид-19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(«Спутник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»).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этом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иной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информированы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респондентов.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90%,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92%.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По-прежнему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меньше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известно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опрошенным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запуске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первого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мире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квантового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блокчейна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18%,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D4290DA9-6060-4736-91F4-E8CD77529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40204"/>
              </p:ext>
            </p:extLst>
          </p:nvPr>
        </p:nvGraphicFramePr>
        <p:xfrm>
          <a:off x="342144" y="3727268"/>
          <a:ext cx="8125088" cy="26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99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Все</a:t>
                      </a:r>
                      <a:r>
                        <a:rPr lang="ru-RU" sz="1000" dirty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опрошенные</a:t>
                      </a: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Студенты</a:t>
                      </a: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Родители</a:t>
                      </a: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Первая</a:t>
                      </a:r>
                      <a:r>
                        <a:rPr lang="ru-RU" sz="900" b="0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900" b="0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мире</a:t>
                      </a:r>
                      <a:r>
                        <a:rPr lang="ru-RU" sz="900" b="0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зарегистрированная</a:t>
                      </a:r>
                      <a:r>
                        <a:rPr lang="ru-RU" sz="900" b="0" i="0" u="none" strike="noStrike" kern="1200" dirty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вакцина</a:t>
                      </a:r>
                      <a:r>
                        <a:rPr lang="ru-RU" sz="900" b="1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900" b="1" i="0" u="none" strike="noStrike" kern="1200" dirty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Ковид-19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900" b="0" i="0" u="none" strike="noStrike" kern="1200" dirty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получившая</a:t>
                      </a:r>
                      <a:r>
                        <a:rPr lang="ru-RU" sz="900" b="0" i="0" u="none" strike="noStrike" kern="1200" dirty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</a:t>
                      </a:r>
                      <a:r>
                        <a:rPr lang="ru-RU" sz="900" b="0" i="0" u="none" strike="noStrike" kern="1200" dirty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«Спутник</a:t>
                      </a:r>
                      <a:r>
                        <a:rPr lang="ru-RU" sz="900" b="0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V»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900" b="0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биопротеза</a:t>
                      </a:r>
                      <a:r>
                        <a:rPr lang="ru-RU" sz="900" b="1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сердечного</a:t>
                      </a:r>
                      <a:r>
                        <a:rPr lang="ru-RU" sz="900" b="1" i="0" u="none" strike="noStrike" kern="1200" dirty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клапана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</a:t>
                      </a:r>
                      <a:r>
                        <a:rPr lang="ru-RU" sz="900" b="0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900" b="0" i="0" u="none" strike="noStrike" kern="1200" dirty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регистрация</a:t>
                      </a:r>
                      <a:r>
                        <a:rPr lang="ru-RU" sz="900" b="0" i="0" u="none" strike="noStrike" kern="1200" dirty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лекарства</a:t>
                      </a:r>
                      <a:r>
                        <a:rPr lang="ru-RU" sz="900" b="1" i="0" u="none" strike="noStrike" kern="1200" dirty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900" b="1" i="0" u="none" strike="noStrike" kern="1200" dirty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смертельной</a:t>
                      </a:r>
                      <a:r>
                        <a:rPr lang="ru-RU" sz="900" b="1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лихорадки</a:t>
                      </a:r>
                      <a:r>
                        <a:rPr lang="ru-RU" sz="900" b="1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Эбола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900" b="0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превосходящего</a:t>
                      </a:r>
                      <a:r>
                        <a:rPr lang="ru-RU" sz="900" b="0" i="0" u="none" strike="noStrike" kern="1200" dirty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мировые</a:t>
                      </a:r>
                      <a:r>
                        <a:rPr lang="ru-RU" sz="900" b="0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аналоги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900" b="0" i="0" u="none" strike="noStrike" kern="1200" dirty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самого</a:t>
                      </a:r>
                      <a:r>
                        <a:rPr lang="ru-RU" sz="900" b="0" i="0" u="none" strike="noStrike" kern="1200" dirty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большого</a:t>
                      </a:r>
                      <a:r>
                        <a:rPr lang="ru-RU" sz="900" b="0" i="0" u="none" strike="noStrike" kern="1200" dirty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космического</a:t>
                      </a:r>
                      <a:r>
                        <a:rPr lang="ru-RU" sz="900" b="1" i="0" u="none" strike="noStrike" kern="1200" dirty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радиотелескопа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667513684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</a:t>
                      </a:r>
                      <a:r>
                        <a:rPr lang="ru-RU" sz="900" b="0" i="0" u="none" strike="noStrike" kern="1200" dirty="0" smtClean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российскими</a:t>
                      </a:r>
                      <a:r>
                        <a:rPr lang="ru-RU" sz="900" b="0" i="0" u="none" strike="noStrike" kern="1200" dirty="0" smtClean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учеными</a:t>
                      </a:r>
                      <a:r>
                        <a:rPr lang="ru-RU" sz="900" b="0" i="0" u="none" strike="noStrike" kern="1200" dirty="0" smtClean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первое</a:t>
                      </a:r>
                      <a:r>
                        <a:rPr lang="ru-RU" sz="900" b="1" i="0" u="none" strike="noStrike" kern="1200" dirty="0" smtClean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900" b="1" i="0" u="none" strike="noStrike" kern="1200" dirty="0" smtClean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мире</a:t>
                      </a:r>
                      <a:r>
                        <a:rPr lang="ru-RU" sz="900" b="1" i="0" u="none" strike="noStrike" kern="1200" dirty="0" smtClean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лекарство</a:t>
                      </a:r>
                      <a:r>
                        <a:rPr lang="ru-RU" sz="900" b="1" i="0" u="none" strike="noStrike" kern="1200" dirty="0" smtClean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900" b="1" i="0" u="none" strike="noStrike" kern="1200" dirty="0" smtClean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</a:t>
                      </a:r>
                      <a:r>
                        <a:rPr lang="ru-RU" sz="900" b="1" i="0" u="none" strike="noStrike" kern="1200" dirty="0" smtClean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Бехтерева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412472595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</a:t>
                      </a:r>
                      <a:r>
                        <a:rPr lang="ru-RU" sz="900" b="0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графена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516130495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</a:t>
                      </a:r>
                      <a:r>
                        <a:rPr lang="ru-RU" sz="900" b="0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гравитационных</a:t>
                      </a:r>
                      <a:r>
                        <a:rPr lang="ru-RU" sz="900" b="1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волн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228554487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Печать</a:t>
                      </a:r>
                      <a:r>
                        <a:rPr lang="ru-RU" sz="900" b="0" i="0" u="none" strike="noStrike" kern="1200" dirty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щитовидной</a:t>
                      </a:r>
                      <a:r>
                        <a:rPr lang="ru-RU" sz="900" b="1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железы</a:t>
                      </a:r>
                      <a:r>
                        <a:rPr lang="ru-RU" sz="900" b="1" i="0" u="none" strike="noStrike" kern="1200" dirty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900" b="0" i="0" u="none" strike="noStrike" kern="1200" dirty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3Д</a:t>
                      </a:r>
                      <a:r>
                        <a:rPr lang="ru-RU" sz="900" b="0" i="0" u="none" strike="noStrike" kern="1200" dirty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(три</a:t>
                      </a:r>
                      <a:r>
                        <a:rPr lang="ru-RU" sz="900" b="0" i="0" u="none" strike="noStrike" kern="1200" dirty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дэ)-принтере</a:t>
                      </a: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851885858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Запуск</a:t>
                      </a:r>
                      <a:r>
                        <a:rPr lang="ru-RU" sz="900" b="0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первого</a:t>
                      </a:r>
                      <a:r>
                        <a:rPr lang="ru-RU" sz="900" b="0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900" b="0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мире</a:t>
                      </a:r>
                      <a:r>
                        <a:rPr lang="ru-RU" sz="900" b="0" i="0" u="none" strike="noStrike" kern="1200" dirty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квантового</a:t>
                      </a:r>
                      <a:r>
                        <a:rPr lang="ru-RU" sz="900" b="1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блокчейна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63454586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Не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знаю,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не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слышал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о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таких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открытиях,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изобретениях</a:t>
                      </a:r>
                    </a:p>
                  </a:txBody>
                  <a:tcPr marL="9525" marR="9525" marT="9525" marB="0" anchor="ctr">
                    <a:solidFill>
                      <a:srgbClr val="F9D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23633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Другое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9368"/>
                  </a:ext>
                </a:extLst>
              </a:tr>
              <a:tr h="162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Затрудняюсь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46609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645B2A-595D-4812-878C-D30A383BC861}"/>
              </a:ext>
            </a:extLst>
          </p:cNvPr>
          <p:cNvSpPr/>
          <p:nvPr/>
        </p:nvSpPr>
        <p:spPr>
          <a:xfrm>
            <a:off x="502303" y="3489063"/>
            <a:ext cx="7982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Ответы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по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группам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(</a:t>
            </a:r>
            <a:r>
              <a:rPr lang="ru-RU" sz="1200" b="1" dirty="0" smtClean="0"/>
              <a:t>2024</a:t>
            </a:r>
            <a:r>
              <a:rPr lang="ru-RU" sz="1200" b="1" dirty="0" smtClean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г.)</a:t>
            </a:r>
            <a:endParaRPr lang="ru-RU" sz="1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F1DA22-7FD6-4177-AC40-C17CCB239CBC}"/>
              </a:ext>
            </a:extLst>
          </p:cNvPr>
          <p:cNvSpPr txBox="1"/>
          <p:nvPr/>
        </p:nvSpPr>
        <p:spPr>
          <a:xfrm>
            <a:off x="252293" y="6390007"/>
            <a:ext cx="5181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*В</a:t>
            </a:r>
            <a:r>
              <a:rPr lang="ru-RU" sz="800" i="1" dirty="0" smtClean="0">
                <a:solidFill>
                  <a:srgbClr val="020000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r>
              <a:rPr lang="ru-RU" sz="800" i="1" dirty="0" smtClean="0">
                <a:solidFill>
                  <a:srgbClr val="0A0A08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г.</a:t>
            </a:r>
            <a:r>
              <a:rPr lang="ru-RU" sz="800" i="1" dirty="0" smtClean="0">
                <a:solidFill>
                  <a:srgbClr val="0A0A0A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добавлен</a:t>
            </a:r>
            <a:r>
              <a:rPr lang="ru-RU" sz="800" i="1" dirty="0" smtClean="0">
                <a:solidFill>
                  <a:srgbClr val="20201E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новый</a:t>
            </a:r>
            <a:r>
              <a:rPr lang="ru-RU" sz="800" i="1" dirty="0" smtClean="0">
                <a:solidFill>
                  <a:srgbClr val="1C1A1A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вариант</a:t>
            </a:r>
            <a:r>
              <a:rPr lang="ru-RU" sz="800" i="1" dirty="0" smtClean="0">
                <a:solidFill>
                  <a:srgbClr val="141414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ответа.</a:t>
            </a:r>
            <a:endParaRPr lang="ru-RU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960099"/>
              </p:ext>
            </p:extLst>
          </p:nvPr>
        </p:nvGraphicFramePr>
        <p:xfrm>
          <a:off x="1122709" y="1613647"/>
          <a:ext cx="6833074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71337"/>
              </p:ext>
            </p:extLst>
          </p:nvPr>
        </p:nvGraphicFramePr>
        <p:xfrm>
          <a:off x="1882589" y="1622612"/>
          <a:ext cx="2040367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273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622094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192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Все</a:t>
                      </a:r>
                      <a:r>
                        <a:rPr lang="ru-RU" sz="900" b="1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900" b="1" dirty="0" smtClean="0"/>
                        <a:t>опрошенные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6060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192243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192243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192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Студенты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2A2828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192243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192243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192243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Родители</a:t>
                      </a:r>
                      <a:r>
                        <a:rPr lang="ru-RU" sz="900" b="1" dirty="0" smtClean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900" b="1" dirty="0" smtClean="0"/>
                        <a:t>несовершеннолетних</a:t>
                      </a:r>
                      <a:r>
                        <a:rPr lang="ru-RU" sz="900" b="1" baseline="0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900" b="1" baseline="0" dirty="0" smtClean="0"/>
                        <a:t>детей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192243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192243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925618" y="1638984"/>
            <a:ext cx="5945393" cy="624874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867916" y="2895245"/>
            <a:ext cx="601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8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Привлекательность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научной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карьеры</a:t>
            </a:r>
            <a:r>
              <a:rPr lang="ru-RU" dirty="0">
                <a:solidFill>
                  <a:srgbClr val="14141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38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84FC502-9BB8-4BF1-96B5-B5B484D40C0C}"/>
              </a:ext>
            </a:extLst>
          </p:cNvPr>
          <p:cNvSpPr/>
          <p:nvPr/>
        </p:nvSpPr>
        <p:spPr>
          <a:xfrm>
            <a:off x="809655" y="1976845"/>
            <a:ext cx="4650222" cy="502512"/>
          </a:xfrm>
          <a:prstGeom prst="roundRect">
            <a:avLst>
              <a:gd name="adj" fmla="val 569"/>
            </a:avLst>
          </a:prstGeom>
          <a:gradFill>
            <a:gsLst>
              <a:gs pos="0">
                <a:srgbClr val="C6FEF1"/>
              </a:gs>
              <a:gs pos="78000">
                <a:srgbClr val="BBF4F5"/>
              </a:gs>
              <a:gs pos="100000">
                <a:srgbClr val="B8F1F6"/>
              </a:gs>
              <a:gs pos="27000">
                <a:srgbClr val="C8FF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Привлекательность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научной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карьеры: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взгляд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родителей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06930166"/>
              </p:ext>
            </p:extLst>
          </p:nvPr>
        </p:nvGraphicFramePr>
        <p:xfrm>
          <a:off x="488470" y="1965415"/>
          <a:ext cx="4971407" cy="206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13005"/>
            <a:ext cx="9942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Хотели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бы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хотели,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чтобы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ваши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дети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качестве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своего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будущего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выбрали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работу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сфере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науки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научных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исследований?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endParaRPr lang="en-US" sz="1200" b="1" dirty="0"/>
          </a:p>
          <a:p>
            <a:pPr algn="ctr"/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родителей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детей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несовершеннолетнего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возраста)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706358" y="3951922"/>
            <a:ext cx="4796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Престиж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сохраняется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достаточно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высоком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уровне: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64%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говорят,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хотели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бы,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своего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будущего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выбрали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работу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исследований.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значимо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меняется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протяжении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периода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проведения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исследования.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Однозначный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положительный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чаще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дают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мужчины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(19%)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респонденты,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хорошее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материальное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положение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(21%).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62325121"/>
              </p:ext>
            </p:extLst>
          </p:nvPr>
        </p:nvGraphicFramePr>
        <p:xfrm>
          <a:off x="712853" y="1530341"/>
          <a:ext cx="5581353" cy="48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1A92F3C-A0AF-4CAB-991A-F10C1A97DCF2}"/>
              </a:ext>
            </a:extLst>
          </p:cNvPr>
          <p:cNvSpPr/>
          <p:nvPr/>
        </p:nvSpPr>
        <p:spPr>
          <a:xfrm>
            <a:off x="2630682" y="2989929"/>
            <a:ext cx="396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64</a:t>
            </a:r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A1A92F3C-A0AF-4CAB-991A-F10C1A97DCF2}"/>
              </a:ext>
            </a:extLst>
          </p:cNvPr>
          <p:cNvSpPr/>
          <p:nvPr/>
        </p:nvSpPr>
        <p:spPr>
          <a:xfrm>
            <a:off x="2669365" y="3406973"/>
            <a:ext cx="396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63</a:t>
            </a: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4FA81161-55FA-4EFA-BBC6-DB7E1F4C595E}"/>
              </a:ext>
            </a:extLst>
          </p:cNvPr>
          <p:cNvSpPr/>
          <p:nvPr/>
        </p:nvSpPr>
        <p:spPr>
          <a:xfrm>
            <a:off x="2699817" y="2589112"/>
            <a:ext cx="396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65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9D3486C-DFB2-44EF-9DBC-F59020EC4066}"/>
              </a:ext>
            </a:extLst>
          </p:cNvPr>
          <p:cNvGrpSpPr/>
          <p:nvPr/>
        </p:nvGrpSpPr>
        <p:grpSpPr>
          <a:xfrm>
            <a:off x="6186599" y="1884654"/>
            <a:ext cx="5040000" cy="3688850"/>
            <a:chOff x="5953496" y="1457915"/>
            <a:chExt cx="5040000" cy="3688850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2963846783"/>
                </p:ext>
              </p:extLst>
            </p:nvPr>
          </p:nvGraphicFramePr>
          <p:xfrm>
            <a:off x="5953496" y="1562228"/>
            <a:ext cx="4971407" cy="3584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3E3E5B0-AE2D-4575-BBDA-F61A352A2707}"/>
                </a:ext>
              </a:extLst>
            </p:cNvPr>
            <p:cNvCxnSpPr/>
            <p:nvPr/>
          </p:nvCxnSpPr>
          <p:spPr>
            <a:xfrm>
              <a:off x="5953496" y="2516777"/>
              <a:ext cx="50400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3E3E5B0-AE2D-4575-BBDA-F61A352A2707}"/>
                </a:ext>
              </a:extLst>
            </p:cNvPr>
            <p:cNvCxnSpPr/>
            <p:nvPr/>
          </p:nvCxnSpPr>
          <p:spPr>
            <a:xfrm>
              <a:off x="5953496" y="3769157"/>
              <a:ext cx="50400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EE84D19-AB49-4D5B-ACD5-03B72DDC3881}"/>
                </a:ext>
              </a:extLst>
            </p:cNvPr>
            <p:cNvSpPr/>
            <p:nvPr/>
          </p:nvSpPr>
          <p:spPr>
            <a:xfrm>
              <a:off x="7441814" y="1457915"/>
              <a:ext cx="34830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Ответы</a:t>
              </a:r>
              <a:r>
                <a:rPr lang="ru-RU" sz="1200" b="1" dirty="0">
                  <a:solidFill>
                    <a:srgbClr val="0A0A0A"/>
                  </a:solidFill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</a:t>
              </a:r>
              <a:r>
                <a:rPr lang="ru-RU" sz="1200" b="1" dirty="0">
                  <a:solidFill>
                    <a:srgbClr val="20201E"/>
                  </a:solidFill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группам</a:t>
              </a:r>
              <a:r>
                <a:rPr lang="ru-RU" sz="1200" b="1" dirty="0">
                  <a:solidFill>
                    <a:srgbClr val="1C1A1A"/>
                  </a:solidFill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2024</a:t>
              </a:r>
              <a:r>
                <a:rPr lang="ru-RU" sz="1200" b="1" dirty="0" smtClean="0">
                  <a:solidFill>
                    <a:srgbClr val="141414"/>
                  </a:solidFill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г.)</a:t>
              </a:r>
            </a:p>
          </p:txBody>
        </p:sp>
      </p:grpSp>
      <p:sp>
        <p:nvSpPr>
          <p:cNvPr id="18" name="Прямоугольник: скругленные углы 11">
            <a:extLst>
              <a:ext uri="{FF2B5EF4-FFF2-40B4-BE49-F238E27FC236}">
                <a16:creationId xmlns:a16="http://schemas.microsoft.com/office/drawing/2014/main" id="{4FA81161-55FA-4EFA-BBC6-DB7E1F4C595E}"/>
              </a:ext>
            </a:extLst>
          </p:cNvPr>
          <p:cNvSpPr/>
          <p:nvPr/>
        </p:nvSpPr>
        <p:spPr>
          <a:xfrm>
            <a:off x="2704172" y="2166747"/>
            <a:ext cx="396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64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4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8BE2B27-10A6-4476-9968-B309A7C96E95}"/>
              </a:ext>
            </a:extLst>
          </p:cNvPr>
          <p:cNvSpPr/>
          <p:nvPr/>
        </p:nvSpPr>
        <p:spPr>
          <a:xfrm>
            <a:off x="1205996" y="1955331"/>
            <a:ext cx="2908804" cy="2641584"/>
          </a:xfrm>
          <a:prstGeom prst="roundRect">
            <a:avLst>
              <a:gd name="adj" fmla="val 569"/>
            </a:avLst>
          </a:prstGeom>
          <a:gradFill>
            <a:gsLst>
              <a:gs pos="0">
                <a:srgbClr val="C6FEF1"/>
              </a:gs>
              <a:gs pos="78000">
                <a:srgbClr val="BBF4F5"/>
              </a:gs>
              <a:gs pos="100000">
                <a:srgbClr val="B8F1F6"/>
              </a:gs>
              <a:gs pos="27000">
                <a:srgbClr val="C8FF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15044" y="919497"/>
            <a:ext cx="10400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Где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бы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Вы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хотели,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чтобы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работали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Ваши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20201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дети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1C1A1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сфере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науки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научных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исследований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?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(закрытый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вопрос,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20201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один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1C1A1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ответ,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%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родителей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детей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несовершеннолетнего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возраста,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20201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выразившие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1C1A1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желание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научной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карьеры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для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своих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детей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Привлекательность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научной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карьеры: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взгляд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родителей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91174" y="1592263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(2022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1013272" y="5058905"/>
            <a:ext cx="923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Большинство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которых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привлекательна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научной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карьеры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хотели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работали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(85%,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+4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исследований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других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частях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света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имеет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слабую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привлекательность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(суммарно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11%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выбрали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вариант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Европе,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США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Китае).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F42655C-983F-4DD2-801B-16D4417FE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596315"/>
              </p:ext>
            </p:extLst>
          </p:nvPr>
        </p:nvGraphicFramePr>
        <p:xfrm>
          <a:off x="3913423" y="2107408"/>
          <a:ext cx="3217025" cy="2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7A08005-05A8-41A5-8E0E-7A1C9ACBA613}"/>
              </a:ext>
            </a:extLst>
          </p:cNvPr>
          <p:cNvSpPr txBox="1"/>
          <p:nvPr/>
        </p:nvSpPr>
        <p:spPr>
          <a:xfrm>
            <a:off x="5274846" y="1592263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(2023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0BBEB4A-B3F4-4309-A03A-43595EBA8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546768"/>
              </p:ext>
            </p:extLst>
          </p:nvPr>
        </p:nvGraphicFramePr>
        <p:xfrm>
          <a:off x="6605435" y="2150950"/>
          <a:ext cx="3217025" cy="2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7A08005-05A8-41A5-8E0E-7A1C9ACBA613}"/>
              </a:ext>
            </a:extLst>
          </p:cNvPr>
          <p:cNvSpPr txBox="1"/>
          <p:nvPr/>
        </p:nvSpPr>
        <p:spPr>
          <a:xfrm>
            <a:off x="1639018" y="1592263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1C1A1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F42655C-983F-4DD2-801B-16D4417FE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650788"/>
              </p:ext>
            </p:extLst>
          </p:nvPr>
        </p:nvGraphicFramePr>
        <p:xfrm>
          <a:off x="843651" y="2120470"/>
          <a:ext cx="3217025" cy="2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72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AE58F1A5-838A-480E-9A09-FDA535DC8053}"/>
              </a:ext>
            </a:extLst>
          </p:cNvPr>
          <p:cNvSpPr/>
          <p:nvPr/>
        </p:nvSpPr>
        <p:spPr>
          <a:xfrm>
            <a:off x="925801" y="2198683"/>
            <a:ext cx="4882816" cy="579353"/>
          </a:xfrm>
          <a:prstGeom prst="roundRect">
            <a:avLst>
              <a:gd name="adj" fmla="val 569"/>
            </a:avLst>
          </a:prstGeom>
          <a:gradFill>
            <a:gsLst>
              <a:gs pos="0">
                <a:srgbClr val="C6FEF1"/>
              </a:gs>
              <a:gs pos="78000">
                <a:srgbClr val="BBF4F5"/>
              </a:gs>
              <a:gs pos="100000">
                <a:srgbClr val="B8F1F6"/>
              </a:gs>
              <a:gs pos="27000">
                <a:srgbClr val="C8FF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13005"/>
            <a:ext cx="9942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Скажите,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пожалуйста,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планируете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планируете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строить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карьеру,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работать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сфере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науки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научных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исследований?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endParaRPr lang="en-US" sz="1200" b="1" dirty="0"/>
          </a:p>
          <a:p>
            <a:pPr algn="ctr"/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студентов)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738203" y="3934080"/>
            <a:ext cx="5096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За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последний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год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среди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студентов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вырос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/>
              <a:t>показатель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готовности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связать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свою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жизнь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со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сферой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науки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научных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исследований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(36%,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+5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 err="1"/>
              <a:t>п.п</a:t>
            </a:r>
            <a:r>
              <a:rPr lang="ru-RU" sz="1200" dirty="0" smtClean="0"/>
              <a:t>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к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2023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году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+3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err="1" smtClean="0"/>
              <a:t>п.п</a:t>
            </a:r>
            <a:r>
              <a:rPr lang="ru-RU" sz="1200" dirty="0" smtClean="0"/>
              <a:t>.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к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2022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году).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/>
              <a:t>Не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готовы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строить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научную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карьеру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63%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/>
              <a:t>опрошенных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данной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целевой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группы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(-3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err="1" smtClean="0"/>
              <a:t>п.п</a:t>
            </a:r>
            <a:r>
              <a:rPr lang="ru-RU" sz="1200" dirty="0" smtClean="0"/>
              <a:t>.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к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2023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году).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Несколько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чаще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положительные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ответы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дают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студенты</a:t>
            </a:r>
            <a:r>
              <a:rPr lang="ru-RU" sz="1200" dirty="0"/>
              <a:t>,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обучающиеся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магистратуре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(</a:t>
            </a:r>
            <a:r>
              <a:rPr lang="ru-RU" sz="1200" dirty="0" smtClean="0"/>
              <a:t>43%),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/>
              <a:t>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также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более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погруженные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в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научную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область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(</a:t>
            </a:r>
            <a:r>
              <a:rPr lang="ru-RU" sz="1200" dirty="0" smtClean="0"/>
              <a:t>49%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/>
              <a:t>вовлеченных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46%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/>
              <a:t>заинтересованных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наукой).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В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разрезе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по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полу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по-прежнему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парни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чаще</a:t>
            </a:r>
            <a:r>
              <a:rPr lang="ru-RU" sz="1200" dirty="0"/>
              <a:t>,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чем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девушки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заявляют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о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планах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работать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в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области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науки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(41%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/>
              <a:t>против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28%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/>
              <a:t>соответственно).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Привлекательность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научной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карьеры: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взгляд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студентов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9621C46-2528-4A35-B057-184A1F7852DA}"/>
              </a:ext>
            </a:extLst>
          </p:cNvPr>
          <p:cNvGrpSpPr/>
          <p:nvPr/>
        </p:nvGrpSpPr>
        <p:grpSpPr>
          <a:xfrm>
            <a:off x="6338313" y="2083830"/>
            <a:ext cx="4971407" cy="3584537"/>
            <a:chOff x="6145086" y="1652717"/>
            <a:chExt cx="4971407" cy="3584537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2605944221"/>
                </p:ext>
              </p:extLst>
            </p:nvPr>
          </p:nvGraphicFramePr>
          <p:xfrm>
            <a:off x="6145086" y="1652717"/>
            <a:ext cx="4971407" cy="3584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3E3E5B0-AE2D-4575-BBDA-F61A352A2707}"/>
                </a:ext>
              </a:extLst>
            </p:cNvPr>
            <p:cNvCxnSpPr/>
            <p:nvPr/>
          </p:nvCxnSpPr>
          <p:spPr>
            <a:xfrm>
              <a:off x="6496775" y="2543815"/>
              <a:ext cx="43200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3E3E5B0-AE2D-4575-BBDA-F61A352A2707}"/>
                </a:ext>
              </a:extLst>
            </p:cNvPr>
            <p:cNvCxnSpPr/>
            <p:nvPr/>
          </p:nvCxnSpPr>
          <p:spPr>
            <a:xfrm>
              <a:off x="6496775" y="3609956"/>
              <a:ext cx="43200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E3E5B0-AE2D-4575-BBDA-F61A352A2707}"/>
                </a:ext>
              </a:extLst>
            </p:cNvPr>
            <p:cNvCxnSpPr/>
            <p:nvPr/>
          </p:nvCxnSpPr>
          <p:spPr>
            <a:xfrm>
              <a:off x="6496775" y="4332686"/>
              <a:ext cx="43200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02011" y="6307663"/>
            <a:ext cx="10607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*Здесь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далее: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заинтересованные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те,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кто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читает,</a:t>
            </a:r>
            <a:r>
              <a:rPr lang="ru-RU" sz="800" i="1" dirty="0">
                <a:solidFill>
                  <a:srgbClr val="020000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смотрит</a:t>
            </a:r>
            <a:r>
              <a:rPr lang="ru-RU" sz="800" i="1" dirty="0">
                <a:solidFill>
                  <a:srgbClr val="0A0A0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что-либо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сфере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науки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часто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или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иногда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ru-RU" sz="800" i="1" dirty="0">
                <a:solidFill>
                  <a:srgbClr val="020000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незаинтересованные</a:t>
            </a:r>
            <a:r>
              <a:rPr lang="ru-RU" sz="800" i="1" dirty="0">
                <a:solidFill>
                  <a:srgbClr val="0A0A0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те,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кто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читает,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смотрит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что-либо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сфере</a:t>
            </a:r>
            <a:r>
              <a:rPr lang="ru-RU" sz="800" i="1" dirty="0">
                <a:solidFill>
                  <a:srgbClr val="020000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науки</a:t>
            </a:r>
            <a:r>
              <a:rPr lang="ru-RU" sz="800" i="1" dirty="0">
                <a:solidFill>
                  <a:srgbClr val="0A0A0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редко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или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совсем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не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читает,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не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смотрит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6B5502E-35BE-44A7-A8F7-602A45C35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901402"/>
              </p:ext>
            </p:extLst>
          </p:nvPr>
        </p:nvGraphicFramePr>
        <p:xfrm>
          <a:off x="427509" y="2148296"/>
          <a:ext cx="5381107" cy="178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8EE5A79-C628-4C4D-A385-46BC336AC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698146"/>
              </p:ext>
            </p:extLst>
          </p:nvPr>
        </p:nvGraphicFramePr>
        <p:xfrm>
          <a:off x="965401" y="1643553"/>
          <a:ext cx="5581353" cy="48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: скругленные углы 11">
            <a:extLst>
              <a:ext uri="{FF2B5EF4-FFF2-40B4-BE49-F238E27FC236}">
                <a16:creationId xmlns:a16="http://schemas.microsoft.com/office/drawing/2014/main" id="{2EDAD3FA-D210-4CDF-A369-08527655106A}"/>
              </a:ext>
            </a:extLst>
          </p:cNvPr>
          <p:cNvSpPr/>
          <p:nvPr/>
        </p:nvSpPr>
        <p:spPr>
          <a:xfrm>
            <a:off x="2530491" y="2923932"/>
            <a:ext cx="396000" cy="2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31</a:t>
            </a:r>
          </a:p>
        </p:txBody>
      </p:sp>
      <p:sp>
        <p:nvSpPr>
          <p:cNvPr id="25" name="Прямоугольник: скругленные углы 11">
            <a:extLst>
              <a:ext uri="{FF2B5EF4-FFF2-40B4-BE49-F238E27FC236}">
                <a16:creationId xmlns:a16="http://schemas.microsoft.com/office/drawing/2014/main" id="{A438229D-AEF7-450F-9897-65A055F26BD1}"/>
              </a:ext>
            </a:extLst>
          </p:cNvPr>
          <p:cNvSpPr/>
          <p:nvPr/>
        </p:nvSpPr>
        <p:spPr>
          <a:xfrm>
            <a:off x="2485536" y="3456430"/>
            <a:ext cx="396000" cy="2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49FD31-6876-4FF4-B8F5-4358FE4A3E84}"/>
              </a:ext>
            </a:extLst>
          </p:cNvPr>
          <p:cNvSpPr/>
          <p:nvPr/>
        </p:nvSpPr>
        <p:spPr>
          <a:xfrm>
            <a:off x="7826631" y="1957991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0A0A0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sp>
        <p:nvSpPr>
          <p:cNvPr id="23" name="Прямоугольник: скругленные углы 11">
            <a:extLst>
              <a:ext uri="{FF2B5EF4-FFF2-40B4-BE49-F238E27FC236}">
                <a16:creationId xmlns:a16="http://schemas.microsoft.com/office/drawing/2014/main" id="{2EDAD3FA-D210-4CDF-A369-08527655106A}"/>
              </a:ext>
            </a:extLst>
          </p:cNvPr>
          <p:cNvSpPr/>
          <p:nvPr/>
        </p:nvSpPr>
        <p:spPr>
          <a:xfrm>
            <a:off x="2534845" y="2388355"/>
            <a:ext cx="396000" cy="21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36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3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15044" y="919497"/>
            <a:ext cx="104003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Уточните,</a:t>
            </a:r>
            <a:r>
              <a:rPr lang="ru-RU" sz="1100" b="1" dirty="0">
                <a:solidFill>
                  <a:srgbClr val="20201E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пожалуйста,</a:t>
            </a:r>
            <a:r>
              <a:rPr lang="ru-RU" sz="1100" b="1" dirty="0">
                <a:solidFill>
                  <a:srgbClr val="1C1A1A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г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де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Вы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планируете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строить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карьеру,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работать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сфере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20201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науки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1C1A1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и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научных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исследований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?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(закрытый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вопрос,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один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ответ,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20201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%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C1A1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студентов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выразивших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желание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строить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научную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карьеру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Привлекательность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научной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карьеры: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взгляд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студентов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470262" y="5155276"/>
            <a:ext cx="10441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начала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замеров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вырос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привлекательности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страны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построения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карьеры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исследований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(+9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Так,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студентов,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ориентированных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научную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карьеру,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подавляющее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большинство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декларирует,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хочет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(92%).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Планы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научную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карьеру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строят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довольно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редко.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6%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сделали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пользу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Европы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Китая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(5%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1%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соответственно).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США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страну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построения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карьеры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выбрал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никто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текущем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году.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3C2252B-4C61-4C22-B2AF-8DA5901D395C}"/>
              </a:ext>
            </a:extLst>
          </p:cNvPr>
          <p:cNvSpPr/>
          <p:nvPr/>
        </p:nvSpPr>
        <p:spPr>
          <a:xfrm>
            <a:off x="937913" y="2199880"/>
            <a:ext cx="2908804" cy="2641584"/>
          </a:xfrm>
          <a:prstGeom prst="roundRect">
            <a:avLst>
              <a:gd name="adj" fmla="val 569"/>
            </a:avLst>
          </a:prstGeom>
          <a:gradFill>
            <a:gsLst>
              <a:gs pos="0">
                <a:srgbClr val="C6FEF1"/>
              </a:gs>
              <a:gs pos="78000">
                <a:srgbClr val="BBF4F5"/>
              </a:gs>
              <a:gs pos="100000">
                <a:srgbClr val="B8F1F6"/>
              </a:gs>
              <a:gs pos="27000">
                <a:srgbClr val="C8FF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84850-D90C-4F99-BAB7-0FAA5701E3A4}"/>
              </a:ext>
            </a:extLst>
          </p:cNvPr>
          <p:cNvSpPr txBox="1"/>
          <p:nvPr/>
        </p:nvSpPr>
        <p:spPr>
          <a:xfrm>
            <a:off x="7839089" y="1859222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(2022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216132"/>
              </p:ext>
            </p:extLst>
          </p:nvPr>
        </p:nvGraphicFramePr>
        <p:xfrm>
          <a:off x="3950139" y="2273579"/>
          <a:ext cx="3129929" cy="2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5006763" y="1830683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(2023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8F384EF-8D6A-4673-8DE4-A3830924C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955274"/>
              </p:ext>
            </p:extLst>
          </p:nvPr>
        </p:nvGraphicFramePr>
        <p:xfrm>
          <a:off x="6528942" y="2256163"/>
          <a:ext cx="3250784" cy="2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288785"/>
              </p:ext>
            </p:extLst>
          </p:nvPr>
        </p:nvGraphicFramePr>
        <p:xfrm>
          <a:off x="505900" y="2251808"/>
          <a:ext cx="3217025" cy="24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1553815" y="1800203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14141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98765" y="3248297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03119" y="4027717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081554" y="4066905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0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условий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для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ведения</a:t>
            </a:r>
            <a:r>
              <a:rPr lang="ru-RU" dirty="0">
                <a:solidFill>
                  <a:srgbClr val="020000"/>
                </a:solidFill>
              </a:rPr>
              <a:t> </a:t>
            </a:r>
            <a:br>
              <a:rPr lang="ru-RU" dirty="0"/>
            </a:br>
            <a:r>
              <a:rPr lang="ru-RU" dirty="0"/>
              <a:t>исследовательской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6181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Оценка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условий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для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ведения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исследовательской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31738" y="889219"/>
            <a:ext cx="10025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Оцените,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пожалуйста,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условия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для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ведения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исследовательской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деятельности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России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по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шкале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от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1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до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5,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где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1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–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очень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плохие,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а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5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–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очень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хорошие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i="1" dirty="0"/>
              <a:t>(один</a:t>
            </a:r>
            <a:r>
              <a:rPr lang="ru-RU" sz="1200" i="1" dirty="0">
                <a:solidFill>
                  <a:srgbClr val="141414"/>
                </a:solidFill>
              </a:rPr>
              <a:t> </a:t>
            </a:r>
            <a:r>
              <a:rPr lang="ru-RU" sz="1200" i="1" dirty="0"/>
              <a:t>ответ,</a:t>
            </a:r>
            <a:r>
              <a:rPr lang="ru-RU" sz="1200" i="1" dirty="0">
                <a:solidFill>
                  <a:srgbClr val="1C1C1C"/>
                </a:solidFill>
              </a:rPr>
              <a:t> </a:t>
            </a:r>
            <a:r>
              <a:rPr lang="ru-RU" sz="1200" i="1" dirty="0"/>
              <a:t>%</a:t>
            </a:r>
            <a:r>
              <a:rPr lang="ru-RU" sz="1200" i="1" dirty="0">
                <a:solidFill>
                  <a:srgbClr val="060604"/>
                </a:solidFill>
              </a:rPr>
              <a:t> </a:t>
            </a:r>
            <a:r>
              <a:rPr lang="ru-RU" sz="1200" i="1" dirty="0"/>
              <a:t>от</a:t>
            </a:r>
            <a:r>
              <a:rPr lang="en-US" sz="1200" i="1" dirty="0">
                <a:solidFill>
                  <a:srgbClr val="2A2828"/>
                </a:solidFill>
              </a:rPr>
              <a:t> </a:t>
            </a:r>
            <a:r>
              <a:rPr lang="ru-RU" sz="1200" i="1" dirty="0"/>
              <a:t>студентов)</a:t>
            </a:r>
            <a:r>
              <a:rPr lang="ru-RU" sz="1200" i="1" dirty="0">
                <a:solidFill>
                  <a:srgbClr val="020000"/>
                </a:solidFill>
              </a:rPr>
              <a:t> 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333239" y="4280195"/>
            <a:ext cx="6624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ведения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исследовательской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оцениваются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умеренно-позитивно.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Так,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средняя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фиксируется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отметке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3,3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балла.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последние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два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несколько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вырос.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положительные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дали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41%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(+3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г.),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удовлетворительные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37%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(+1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г.),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отрицательные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19%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(-3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г.).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несколько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лучше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ситуацию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видят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студенты-бакалавры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41%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позитивных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оценок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39%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удовлетворительных).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Несколько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менее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оптимистично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научной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оценивают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магистратуры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специалитета: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дают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больше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отрицательных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оценок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(20%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24%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соответственно).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23429724"/>
              </p:ext>
            </p:extLst>
          </p:nvPr>
        </p:nvGraphicFramePr>
        <p:xfrm>
          <a:off x="7259547" y="2226065"/>
          <a:ext cx="4403587" cy="204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275233268"/>
              </p:ext>
            </p:extLst>
          </p:nvPr>
        </p:nvGraphicFramePr>
        <p:xfrm>
          <a:off x="717240" y="1660731"/>
          <a:ext cx="4444678" cy="43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8820105-5BF2-4053-9A3B-5135FE62ADB7}"/>
              </a:ext>
            </a:extLst>
          </p:cNvPr>
          <p:cNvSpPr/>
          <p:nvPr/>
        </p:nvSpPr>
        <p:spPr>
          <a:xfrm>
            <a:off x="380960" y="2174303"/>
            <a:ext cx="6272816" cy="687050"/>
          </a:xfrm>
          <a:prstGeom prst="roundRect">
            <a:avLst>
              <a:gd name="adj" fmla="val 569"/>
            </a:avLst>
          </a:prstGeom>
          <a:gradFill>
            <a:gsLst>
              <a:gs pos="0">
                <a:srgbClr val="C6FEF1"/>
              </a:gs>
              <a:gs pos="78000">
                <a:srgbClr val="BBF4F5"/>
              </a:gs>
              <a:gs pos="100000">
                <a:srgbClr val="B8F1F6"/>
              </a:gs>
              <a:gs pos="27000">
                <a:srgbClr val="C8FFF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9BD0EFC5-FCD9-4FB5-B311-256827367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359284"/>
              </p:ext>
            </p:extLst>
          </p:nvPr>
        </p:nvGraphicFramePr>
        <p:xfrm>
          <a:off x="422728" y="2121674"/>
          <a:ext cx="5480700" cy="20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: скругленные углы 11">
            <a:extLst>
              <a:ext uri="{FF2B5EF4-FFF2-40B4-BE49-F238E27FC236}">
                <a16:creationId xmlns:a16="http://schemas.microsoft.com/office/drawing/2014/main" id="{3956E56B-3F42-459F-A0A5-C1B1A4B58B37}"/>
              </a:ext>
            </a:extLst>
          </p:cNvPr>
          <p:cNvSpPr/>
          <p:nvPr/>
        </p:nvSpPr>
        <p:spPr>
          <a:xfrm>
            <a:off x="2614512" y="3046182"/>
            <a:ext cx="396000" cy="2290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</a:t>
            </a:r>
          </a:p>
        </p:txBody>
      </p:sp>
      <p:sp>
        <p:nvSpPr>
          <p:cNvPr id="39" name="Прямоугольник: скругленные углы 11">
            <a:extLst>
              <a:ext uri="{FF2B5EF4-FFF2-40B4-BE49-F238E27FC236}">
                <a16:creationId xmlns:a16="http://schemas.microsoft.com/office/drawing/2014/main" id="{1E8A7FE7-3546-43FA-B799-CFEF36F61B3B}"/>
              </a:ext>
            </a:extLst>
          </p:cNvPr>
          <p:cNvSpPr/>
          <p:nvPr/>
        </p:nvSpPr>
        <p:spPr>
          <a:xfrm>
            <a:off x="2588332" y="3695840"/>
            <a:ext cx="396000" cy="2290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F8E2810-F179-416B-9B53-B4492680F2FA}"/>
              </a:ext>
            </a:extLst>
          </p:cNvPr>
          <p:cNvGrpSpPr/>
          <p:nvPr/>
        </p:nvGrpSpPr>
        <p:grpSpPr>
          <a:xfrm>
            <a:off x="5582405" y="2870505"/>
            <a:ext cx="1230639" cy="583524"/>
            <a:chOff x="4487782" y="3901612"/>
            <a:chExt cx="1230639" cy="583524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74D00C4-5C2E-4A28-9D63-F2D0B9501397}"/>
                </a:ext>
              </a:extLst>
            </p:cNvPr>
            <p:cNvSpPr/>
            <p:nvPr/>
          </p:nvSpPr>
          <p:spPr>
            <a:xfrm>
              <a:off x="4803513" y="3901612"/>
              <a:ext cx="606916" cy="583524"/>
            </a:xfrm>
            <a:prstGeom prst="ellipse">
              <a:avLst/>
            </a:prstGeom>
            <a:solidFill>
              <a:srgbClr val="7596CC"/>
            </a:solidFill>
            <a:ln>
              <a:solidFill>
                <a:srgbClr val="7596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7782" y="4014298"/>
              <a:ext cx="123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3,2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BFD3949-44EA-42B1-8937-36912D6EB817}"/>
              </a:ext>
            </a:extLst>
          </p:cNvPr>
          <p:cNvSpPr txBox="1"/>
          <p:nvPr/>
        </p:nvSpPr>
        <p:spPr>
          <a:xfrm>
            <a:off x="5683609" y="1770025"/>
            <a:ext cx="112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балл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CBF59B8-B344-40C4-A23C-DE74C66140E1}"/>
              </a:ext>
            </a:extLst>
          </p:cNvPr>
          <p:cNvSpPr/>
          <p:nvPr/>
        </p:nvSpPr>
        <p:spPr>
          <a:xfrm>
            <a:off x="8443857" y="1920706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1C1A1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B30322-4E95-4AF1-A457-BA8CD5CD1C01}"/>
              </a:ext>
            </a:extLst>
          </p:cNvPr>
          <p:cNvGrpSpPr/>
          <p:nvPr/>
        </p:nvGrpSpPr>
        <p:grpSpPr>
          <a:xfrm>
            <a:off x="5582405" y="3516722"/>
            <a:ext cx="1230639" cy="583524"/>
            <a:chOff x="5582405" y="2898410"/>
            <a:chExt cx="1230639" cy="583524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E697614-D1F2-43CC-B50F-5506AA5834E5}"/>
                </a:ext>
              </a:extLst>
            </p:cNvPr>
            <p:cNvSpPr/>
            <p:nvPr/>
          </p:nvSpPr>
          <p:spPr>
            <a:xfrm>
              <a:off x="5898136" y="2898410"/>
              <a:ext cx="606916" cy="583524"/>
            </a:xfrm>
            <a:prstGeom prst="ellipse">
              <a:avLst/>
            </a:prstGeom>
            <a:solidFill>
              <a:srgbClr val="7596CC"/>
            </a:solidFill>
            <a:ln>
              <a:solidFill>
                <a:srgbClr val="7596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DE30DF-EA4E-49AC-B9D9-47F339768C44}"/>
                </a:ext>
              </a:extLst>
            </p:cNvPr>
            <p:cNvSpPr txBox="1"/>
            <p:nvPr/>
          </p:nvSpPr>
          <p:spPr>
            <a:xfrm>
              <a:off x="5582405" y="3011096"/>
              <a:ext cx="123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3,2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F8E2810-F179-416B-9B53-B4492680F2FA}"/>
              </a:ext>
            </a:extLst>
          </p:cNvPr>
          <p:cNvGrpSpPr/>
          <p:nvPr/>
        </p:nvGrpSpPr>
        <p:grpSpPr>
          <a:xfrm>
            <a:off x="5569342" y="2213007"/>
            <a:ext cx="1230639" cy="583524"/>
            <a:chOff x="4487782" y="3901612"/>
            <a:chExt cx="1230639" cy="58352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174D00C4-5C2E-4A28-9D63-F2D0B9501397}"/>
                </a:ext>
              </a:extLst>
            </p:cNvPr>
            <p:cNvSpPr/>
            <p:nvPr/>
          </p:nvSpPr>
          <p:spPr>
            <a:xfrm>
              <a:off x="4803513" y="3901612"/>
              <a:ext cx="606916" cy="583524"/>
            </a:xfrm>
            <a:prstGeom prst="ellipse">
              <a:avLst/>
            </a:prstGeom>
            <a:solidFill>
              <a:srgbClr val="7596CC"/>
            </a:solidFill>
            <a:ln>
              <a:solidFill>
                <a:srgbClr val="7596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87782" y="4014298"/>
              <a:ext cx="123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3,3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угольник: скругленные углы 11">
            <a:extLst>
              <a:ext uri="{FF2B5EF4-FFF2-40B4-BE49-F238E27FC236}">
                <a16:creationId xmlns:a16="http://schemas.microsoft.com/office/drawing/2014/main" id="{3956E56B-3F42-459F-A0A5-C1B1A4B58B37}"/>
              </a:ext>
            </a:extLst>
          </p:cNvPr>
          <p:cNvSpPr/>
          <p:nvPr/>
        </p:nvSpPr>
        <p:spPr>
          <a:xfrm>
            <a:off x="2618866" y="2414811"/>
            <a:ext cx="396000" cy="2290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41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Отношение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к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современной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российской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сфере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науки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053541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Доверие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мнению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российских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ученых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43841" y="790143"/>
            <a:ext cx="10353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Оцените,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насколько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со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следующими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утверждениями: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Я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доверяю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мнению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современных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российских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ученых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867580258"/>
              </p:ext>
            </p:extLst>
          </p:nvPr>
        </p:nvGraphicFramePr>
        <p:xfrm>
          <a:off x="349178" y="1176662"/>
          <a:ext cx="7534968" cy="32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3218E8-C3F7-4154-8BB4-A5F1AAEC4471}"/>
              </a:ext>
            </a:extLst>
          </p:cNvPr>
          <p:cNvSpPr txBox="1"/>
          <p:nvPr/>
        </p:nvSpPr>
        <p:spPr>
          <a:xfrm>
            <a:off x="8246544" y="2207644"/>
            <a:ext cx="3138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доверия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мнению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современных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стабильно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протяжении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последних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трех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(79%).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фиксируется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уровня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доверия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российским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ученым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86%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(+4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целом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доверия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несколько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выше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(80%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76%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мужчин),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старшего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поколения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(84%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77-79%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лет).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1C1A1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61508900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286370"/>
              </p:ext>
            </p:extLst>
          </p:nvPr>
        </p:nvGraphicFramePr>
        <p:xfrm>
          <a:off x="937518" y="1591891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59797"/>
              </p:ext>
            </p:extLst>
          </p:nvPr>
        </p:nvGraphicFramePr>
        <p:xfrm>
          <a:off x="1544231" y="1677936"/>
          <a:ext cx="2130782" cy="277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1121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649661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277214"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2021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88816"/>
                  </a:ext>
                </a:extLst>
              </a:tr>
              <a:tr h="277214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6060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277214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80133683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637210"/>
            <a:ext cx="6348549" cy="1132115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577591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616193" y="171622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  <p:sp>
        <p:nvSpPr>
          <p:cNvPr id="48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577004" y="199054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  <p:sp>
        <p:nvSpPr>
          <p:cNvPr id="4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550879" y="2260512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  <p:sp>
        <p:nvSpPr>
          <p:cNvPr id="5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07039" y="254789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298330" y="2826568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86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41576" y="309653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84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54342" y="337085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89771" y="364953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424605" y="391949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59291" y="420252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3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 txBox="1">
            <a:spLocks/>
          </p:cNvSpPr>
          <p:nvPr/>
        </p:nvSpPr>
        <p:spPr>
          <a:xfrm>
            <a:off x="380960" y="332227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/>
              <a:t>Оглавление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8A7A0-70C5-46BF-A806-0A009CB7F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58717"/>
              </p:ext>
            </p:extLst>
          </p:nvPr>
        </p:nvGraphicFramePr>
        <p:xfrm>
          <a:off x="1370804" y="1630165"/>
          <a:ext cx="9392479" cy="365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6">
                <a:tc>
                  <a:txBody>
                    <a:bodyPr/>
                    <a:lstStyle/>
                    <a:p>
                      <a:r>
                        <a:rPr lang="ru-RU" sz="1400" dirty="0"/>
                        <a:t>Методология</a:t>
                      </a:r>
                      <a:r>
                        <a:rPr lang="ru-RU" sz="1400" dirty="0"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1400" dirty="0"/>
                        <a:t>исследования</a:t>
                      </a:r>
                      <a:r>
                        <a:rPr lang="ru-RU" sz="1400" dirty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1400" dirty="0"/>
                        <a:t>………………………………………………………………………………………………………………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Основные</a:t>
                      </a:r>
                      <a:r>
                        <a:rPr lang="ru-RU" sz="1400" baseline="0" dirty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выводы</a:t>
                      </a:r>
                      <a:r>
                        <a:rPr lang="ru-RU" sz="1400" baseline="0" dirty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…</a:t>
                      </a:r>
                      <a:r>
                        <a:rPr lang="ru-RU" sz="1400" dirty="0"/>
                        <a:t>…………………………………………………………………………………………………………………………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65912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Общая</a:t>
                      </a:r>
                      <a:r>
                        <a:rPr lang="ru-RU" sz="1400" baseline="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информированность</a:t>
                      </a:r>
                      <a:r>
                        <a:rPr lang="ru-RU" sz="1400" baseline="0" dirty="0"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о</a:t>
                      </a:r>
                      <a:r>
                        <a:rPr lang="ru-RU" sz="1400" baseline="0" dirty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сфере</a:t>
                      </a:r>
                      <a:r>
                        <a:rPr lang="ru-RU" sz="1400" baseline="0" dirty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науки</a:t>
                      </a:r>
                      <a:r>
                        <a:rPr lang="ru-RU" sz="1400" baseline="0" dirty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и</a:t>
                      </a:r>
                      <a:r>
                        <a:rPr lang="ru-RU" sz="1400" baseline="0" dirty="0"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технологий</a:t>
                      </a:r>
                      <a:r>
                        <a:rPr lang="ru-RU" sz="1400" baseline="0" dirty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1400" baseline="0" dirty="0"/>
                        <a:t>..</a:t>
                      </a:r>
                      <a:r>
                        <a:rPr lang="ru-RU" sz="1400" dirty="0"/>
                        <a:t>…………………….…………………………………………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8252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Информированность</a:t>
                      </a:r>
                      <a:r>
                        <a:rPr lang="ru-RU" sz="1400" dirty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400" dirty="0"/>
                        <a:t>о</a:t>
                      </a:r>
                      <a:r>
                        <a:rPr lang="ru-RU" sz="1400" dirty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400" dirty="0"/>
                        <a:t>современных</a:t>
                      </a:r>
                      <a:r>
                        <a:rPr lang="ru-RU" sz="140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400" dirty="0"/>
                        <a:t>российских</a:t>
                      </a:r>
                      <a:r>
                        <a:rPr lang="ru-RU" sz="1400" dirty="0"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1400" dirty="0"/>
                        <a:t>ученых</a:t>
                      </a:r>
                      <a:r>
                        <a:rPr lang="ru-RU" sz="1400" dirty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1400" dirty="0"/>
                        <a:t>и</a:t>
                      </a:r>
                      <a:r>
                        <a:rPr lang="ru-RU" sz="1400" dirty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400" dirty="0"/>
                        <a:t>открытиях</a:t>
                      </a:r>
                      <a:r>
                        <a:rPr lang="ru-RU" sz="1400" dirty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400" dirty="0"/>
                        <a:t>…………….………………………………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Привлекательность</a:t>
                      </a:r>
                      <a:r>
                        <a:rPr lang="ru-RU" sz="1400" kern="1200" dirty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научной</a:t>
                      </a:r>
                      <a:r>
                        <a:rPr lang="ru-RU" sz="1400" kern="1200" dirty="0">
                          <a:solidFill>
                            <a:srgbClr val="20201E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карьеры</a:t>
                      </a:r>
                      <a:r>
                        <a:rPr lang="ru-RU" sz="1400" kern="1200" dirty="0">
                          <a:solidFill>
                            <a:srgbClr val="1C1A1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………………………………………………………………..…………………………….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11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756806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Оценка</a:t>
                      </a:r>
                      <a:r>
                        <a:rPr lang="ru-RU" sz="1400" dirty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400" dirty="0"/>
                        <a:t>условий</a:t>
                      </a:r>
                      <a:r>
                        <a:rPr lang="ru-RU" sz="140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400" dirty="0"/>
                        <a:t>для</a:t>
                      </a:r>
                      <a:r>
                        <a:rPr lang="ru-RU" sz="1400" dirty="0"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1400" dirty="0"/>
                        <a:t>ведения</a:t>
                      </a:r>
                      <a:r>
                        <a:rPr lang="ru-RU" sz="1400" dirty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1400" dirty="0"/>
                        <a:t>исследовательской</a:t>
                      </a:r>
                      <a:r>
                        <a:rPr lang="ru-RU" sz="1400" dirty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400" dirty="0"/>
                        <a:t>деятельности</a:t>
                      </a:r>
                      <a:r>
                        <a:rPr lang="ru-RU" sz="1400" dirty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400" dirty="0"/>
                        <a:t>…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………………….....………………………………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98613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Отношение</a:t>
                      </a:r>
                      <a:r>
                        <a:rPr lang="ru-RU" sz="1400" dirty="0"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1400" dirty="0"/>
                        <a:t>к</a:t>
                      </a:r>
                      <a:r>
                        <a:rPr lang="ru-RU" sz="1400" dirty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1400" dirty="0"/>
                        <a:t>современной</a:t>
                      </a:r>
                      <a:r>
                        <a:rPr lang="ru-RU" sz="1400" dirty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400" dirty="0"/>
                        <a:t>российской</a:t>
                      </a:r>
                      <a:r>
                        <a:rPr lang="ru-RU" sz="1400" dirty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400" dirty="0"/>
                        <a:t>сфере</a:t>
                      </a:r>
                      <a:r>
                        <a:rPr lang="ru-RU" sz="140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400" dirty="0"/>
                        <a:t>науки</a:t>
                      </a:r>
                      <a:r>
                        <a:rPr lang="ru-RU" sz="1400" dirty="0"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1400" dirty="0"/>
                        <a:t>и</a:t>
                      </a:r>
                      <a:r>
                        <a:rPr lang="ru-RU" sz="1400" dirty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1400" dirty="0"/>
                        <a:t>технологий</a:t>
                      </a:r>
                      <a:r>
                        <a:rPr lang="ru-RU" sz="1400" dirty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644583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Интерес</a:t>
                      </a:r>
                      <a:r>
                        <a:rPr lang="ru-RU" sz="1400" dirty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400" dirty="0"/>
                        <a:t>к</a:t>
                      </a:r>
                      <a:r>
                        <a:rPr lang="ru-RU" sz="1400" dirty="0"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1400" dirty="0"/>
                        <a:t>сфере</a:t>
                      </a:r>
                      <a:r>
                        <a:rPr lang="ru-RU" sz="1400" dirty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1400" dirty="0"/>
                        <a:t>науки</a:t>
                      </a:r>
                      <a:r>
                        <a:rPr lang="ru-RU" sz="1400" dirty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400" dirty="0"/>
                        <a:t>и</a:t>
                      </a:r>
                      <a:r>
                        <a:rPr lang="ru-RU" sz="1400" dirty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400" dirty="0"/>
                        <a:t>технологий</a:t>
                      </a:r>
                      <a:r>
                        <a:rPr lang="ru-RU" sz="140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400" dirty="0"/>
                        <a:t>…………..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108472"/>
                  </a:ext>
                </a:extLst>
              </a:tr>
              <a:tr h="40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Роль</a:t>
                      </a:r>
                      <a:r>
                        <a:rPr lang="ru-RU" sz="1400" kern="1200" dirty="0" smtClean="0">
                          <a:solidFill>
                            <a:srgbClr val="06060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науки</a:t>
                      </a:r>
                      <a:r>
                        <a:rPr lang="ru-RU" sz="1400" kern="1200" dirty="0" smtClean="0">
                          <a:solidFill>
                            <a:srgbClr val="2A282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kern="1200" dirty="0" smtClean="0">
                          <a:solidFill>
                            <a:srgbClr val="02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достижении</a:t>
                      </a:r>
                      <a:r>
                        <a:rPr lang="ru-RU" sz="1400" kern="1200" dirty="0" smtClean="0">
                          <a:solidFill>
                            <a:srgbClr val="0A0A0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технологического</a:t>
                      </a:r>
                      <a:r>
                        <a:rPr lang="ru-RU" sz="1400" kern="1200" dirty="0" smtClean="0">
                          <a:solidFill>
                            <a:srgbClr val="0A0A0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лидерства</a:t>
                      </a:r>
                      <a:r>
                        <a:rPr lang="ru-RU" sz="1400" kern="1200" dirty="0" smtClean="0">
                          <a:solidFill>
                            <a:srgbClr val="20201E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……………………………………………………………………..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47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22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43841" y="790143"/>
            <a:ext cx="10353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Оцените,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насколько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со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следующими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утверждениями: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Я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горжусь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современной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российской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наукой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(достижениями,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учеными)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349178" y="1176662"/>
          <a:ext cx="7534968" cy="32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1C1C1C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212146747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946397"/>
              </p:ext>
            </p:extLst>
          </p:nvPr>
        </p:nvGraphicFramePr>
        <p:xfrm>
          <a:off x="937518" y="1591891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208437393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637211"/>
            <a:ext cx="6348549" cy="949236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481793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Гордость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российской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наукой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EA8F35-102F-4BD1-8E2C-40A8CACF34F7}"/>
              </a:ext>
            </a:extLst>
          </p:cNvPr>
          <p:cNvSpPr txBox="1"/>
          <p:nvPr/>
        </p:nvSpPr>
        <p:spPr>
          <a:xfrm>
            <a:off x="8269449" y="2253812"/>
            <a:ext cx="3051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гордости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современную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российскую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науку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стабильно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(78%,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г.).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84%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(+7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г.).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разрезе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гордость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несколько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чаще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испытывают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женщины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(83%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72%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мужчин),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поколение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(82%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1200" dirty="0">
                <a:solidFill>
                  <a:srgbClr val="0A0A0A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en-US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молодых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25-34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лет).</a:t>
            </a:r>
          </a:p>
        </p:txBody>
      </p:sp>
      <p:sp>
        <p:nvSpPr>
          <p:cNvPr id="3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5034204" y="172493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33073"/>
              </p:ext>
            </p:extLst>
          </p:nvPr>
        </p:nvGraphicFramePr>
        <p:xfrm>
          <a:off x="1489167" y="1683575"/>
          <a:ext cx="2372830" cy="28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370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723460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20000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3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5012433" y="2042797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  <p:sp>
        <p:nvSpPr>
          <p:cNvPr id="3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968890" y="233889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  <p:sp>
        <p:nvSpPr>
          <p:cNvPr id="3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794718" y="264369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84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711987" y="296155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  <p:sp>
        <p:nvSpPr>
          <p:cNvPr id="37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215598" y="325764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77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881804" y="3575507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860033" y="387595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76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877450" y="4180752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128691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43841" y="790143"/>
            <a:ext cx="10353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Оцените,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насколько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следующими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утверждениями: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Престиж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ученых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российском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обществе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за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последний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год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вырос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349178" y="1176662"/>
          <a:ext cx="7534968" cy="32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95237552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104307"/>
              </p:ext>
            </p:extLst>
          </p:nvPr>
        </p:nvGraphicFramePr>
        <p:xfrm>
          <a:off x="937518" y="1591891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1544231" y="1677936"/>
          <a:ext cx="2130782" cy="277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1121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649661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277214"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2021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88816"/>
                  </a:ext>
                </a:extLst>
              </a:tr>
              <a:tr h="277214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20201E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277214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277214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56248577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637210"/>
            <a:ext cx="6348549" cy="1132115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577591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224307" y="171622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Престиж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российских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ученых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5AD1DE-5BF1-4F0B-AFB9-534853089007}"/>
              </a:ext>
            </a:extLst>
          </p:cNvPr>
          <p:cNvSpPr txBox="1"/>
          <p:nvPr/>
        </p:nvSpPr>
        <p:spPr>
          <a:xfrm>
            <a:off x="8261249" y="2132672"/>
            <a:ext cx="3050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роста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престижа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российском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последний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незначимо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скорректировался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принял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значение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(60%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согласились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суждением,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г.).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Изменения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находятся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пределах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ошибки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выборки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последний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стали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реже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замечать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престижа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профессии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46%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(-7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престижа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чаще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отмечают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женщины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(65%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54%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мужчин),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поколение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(71%),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вовлеченная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аудитория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(64%).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Реже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замечает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молодежь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18-34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(45%-49%).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</a:p>
        </p:txBody>
      </p:sp>
      <p:sp>
        <p:nvSpPr>
          <p:cNvPr id="3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298329" y="199054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76410" y="226922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93530" y="254789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59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871609" y="281786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46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775816" y="309653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53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732273" y="336650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45781" y="365388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76410" y="3923849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59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02238" y="420252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61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43841" y="790143"/>
            <a:ext cx="10353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Оцените,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насколько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со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следующими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утверждениями: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современной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российской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науке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совершаются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серьезные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открытия,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оказывающие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влияние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на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развитие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общества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349178" y="1176662"/>
          <a:ext cx="7534968" cy="32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31965450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368636"/>
              </p:ext>
            </p:extLst>
          </p:nvPr>
        </p:nvGraphicFramePr>
        <p:xfrm>
          <a:off x="937518" y="1591891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420012561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637211"/>
            <a:ext cx="6348549" cy="949236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481793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563941" y="173364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73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/>
          </p:nvPr>
        </p:nvGraphicFramePr>
        <p:xfrm>
          <a:off x="1489167" y="1683575"/>
          <a:ext cx="2372830" cy="28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370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723460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Влияние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российской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науки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на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развитие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общества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5BD255-C9B0-409E-843B-E6E1BD0E317C}"/>
              </a:ext>
            </a:extLst>
          </p:cNvPr>
          <p:cNvSpPr txBox="1"/>
          <p:nvPr/>
        </p:nvSpPr>
        <p:spPr>
          <a:xfrm>
            <a:off x="8465621" y="2171347"/>
            <a:ext cx="3116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итогам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текущего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замера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73%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согласны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тем,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современной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совершаются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серьезные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открытия,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оказывающие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влияние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общества.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протяжении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замеров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незначимо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корректируется.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предложенным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суждением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серьезных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открытиях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стране,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оказывающих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влияние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всего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общества,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согласны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(+6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году).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изучаемы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целевых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аудиторий.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Чаще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остальных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мнение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серьезных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достижениях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современной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разделяют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женщины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(80%),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(79%),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реже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мужчины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(66%).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</a:p>
        </p:txBody>
      </p:sp>
      <p:sp>
        <p:nvSpPr>
          <p:cNvPr id="4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690215" y="2042798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75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468146" y="234324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74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72352" y="264804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442021" y="2970261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72055" y="326635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74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20101" y="3571152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428959" y="388901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41872" y="418510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74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47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43841" y="790143"/>
            <a:ext cx="10353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Оцените,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насколько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согласны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со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следующими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утверждениями: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Товары,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произведенные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России,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-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это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гарантия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качества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удобства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использования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продукта</a:t>
            </a:r>
            <a:r>
              <a:rPr lang="ru-RU" sz="1200" b="1" dirty="0" smtClean="0">
                <a:solidFill>
                  <a:srgbClr val="141414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</a:p>
        </p:txBody>
      </p:sp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349178" y="1176662"/>
          <a:ext cx="7534968" cy="32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132486614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157369"/>
              </p:ext>
            </p:extLst>
          </p:nvPr>
        </p:nvGraphicFramePr>
        <p:xfrm>
          <a:off x="937518" y="1591891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240538243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637211"/>
            <a:ext cx="6348549" cy="949236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481793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215598" y="172493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59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/>
          </p:nvPr>
        </p:nvGraphicFramePr>
        <p:xfrm>
          <a:off x="1489167" y="1683575"/>
          <a:ext cx="2372830" cy="28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370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723460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20201E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Качество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российских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товаров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4428FE-45BE-41BC-BD72-7179B4AB47B7}"/>
              </a:ext>
            </a:extLst>
          </p:cNvPr>
          <p:cNvSpPr txBox="1"/>
          <p:nvPr/>
        </p:nvSpPr>
        <p:spPr>
          <a:xfrm>
            <a:off x="8307977" y="1799014"/>
            <a:ext cx="3119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59%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разделяют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точку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зрения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том,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товары,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произведенные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гарантия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удобства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продукта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(-2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-4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году).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согласившихся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вырос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сравнению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годом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(55%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согласны,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товары,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произведенные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России,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качества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продукта).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отмечаются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женщин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65%),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63%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45-59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69%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+).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низкие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мужчин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53%),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18-34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(51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58992" y="2034088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61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63198" y="234759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63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723563" y="2652397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55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767107" y="296590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53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627770" y="3261997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97883" y="3571151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55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76261" y="3875951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02089" y="4180751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3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к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сфере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науки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81285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0A0A08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225759264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711438"/>
              </p:ext>
            </p:extLst>
          </p:nvPr>
        </p:nvGraphicFramePr>
        <p:xfrm>
          <a:off x="911392" y="1722520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564503393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750427"/>
            <a:ext cx="6348549" cy="949236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621132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80524"/>
              </p:ext>
            </p:extLst>
          </p:nvPr>
        </p:nvGraphicFramePr>
        <p:xfrm>
          <a:off x="1463041" y="1814204"/>
          <a:ext cx="2372830" cy="28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370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723460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20201E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6060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Сфера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науки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технологий: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вовлеченность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215044" y="919497"/>
            <a:ext cx="1030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Скажите,</a:t>
            </a:r>
            <a:r>
              <a:rPr lang="ru-RU" sz="1100" b="1" dirty="0">
                <a:solidFill>
                  <a:srgbClr val="20201E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пожалуйста,</a:t>
            </a:r>
            <a:r>
              <a:rPr lang="ru-RU" sz="1100" b="1" dirty="0">
                <a:solidFill>
                  <a:srgbClr val="1C1A1A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Вы</a:t>
            </a:r>
            <a:r>
              <a:rPr lang="ru-RU" sz="1100" b="1" dirty="0">
                <a:solidFill>
                  <a:srgbClr val="141414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читаете,</a:t>
            </a:r>
            <a:r>
              <a:rPr lang="ru-RU" sz="1100" b="1" dirty="0">
                <a:solidFill>
                  <a:srgbClr val="1C1C1C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смотрите</a:t>
            </a:r>
            <a:r>
              <a:rPr lang="ru-RU" sz="1100" b="1" dirty="0">
                <a:solidFill>
                  <a:srgbClr val="060604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что-то</a:t>
            </a:r>
            <a:r>
              <a:rPr lang="ru-RU" sz="1100" b="1" dirty="0">
                <a:solidFill>
                  <a:srgbClr val="2A2828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о</a:t>
            </a:r>
            <a:r>
              <a:rPr lang="ru-RU" sz="1100" b="1" dirty="0">
                <a:solidFill>
                  <a:srgbClr val="020000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сфере</a:t>
            </a:r>
            <a:r>
              <a:rPr lang="ru-RU" sz="1100" b="1" dirty="0">
                <a:solidFill>
                  <a:srgbClr val="0A0A08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науки,</a:t>
            </a:r>
            <a:r>
              <a:rPr lang="ru-RU" sz="1100" b="1" dirty="0">
                <a:solidFill>
                  <a:srgbClr val="0A0A0A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научных</a:t>
            </a:r>
            <a:r>
              <a:rPr lang="ru-RU" sz="1100" b="1" dirty="0">
                <a:solidFill>
                  <a:srgbClr val="20201E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открытиях,</a:t>
            </a:r>
            <a:r>
              <a:rPr lang="ru-RU" sz="1100" b="1" dirty="0">
                <a:solidFill>
                  <a:srgbClr val="1C1A1A"/>
                </a:solidFill>
                <a:latin typeface="Franklin Gothic Book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Franklin Gothic Book"/>
              </a:rPr>
              <a:t>исследованиях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?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Если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да,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то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A282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как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часто?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(закрытый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вопрос,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20201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один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C1A1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ответ,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%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6060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</a:t>
            </a:r>
            <a:r>
              <a:rPr lang="ru-RU" sz="1100" i="1" dirty="0">
                <a:solidFill>
                  <a:srgbClr val="2A2828"/>
                </a:solidFill>
                <a:latin typeface="Franklin Gothic Book"/>
              </a:rPr>
              <a:t> </a:t>
            </a:r>
            <a:r>
              <a:rPr lang="ru-RU" sz="1100" i="1" dirty="0">
                <a:solidFill>
                  <a:prstClr val="black"/>
                </a:solidFill>
                <a:latin typeface="Franklin Gothic Book"/>
              </a:rPr>
              <a:t>всех</a:t>
            </a:r>
            <a:r>
              <a:rPr lang="ru-RU" sz="1100" i="1" dirty="0">
                <a:solidFill>
                  <a:srgbClr val="020000"/>
                </a:solidFill>
                <a:latin typeface="Franklin Gothic Book"/>
              </a:rPr>
              <a:t> </a:t>
            </a:r>
            <a:r>
              <a:rPr lang="ru-RU" sz="1100" i="1" dirty="0">
                <a:solidFill>
                  <a:prstClr val="black"/>
                </a:solidFill>
                <a:latin typeface="Franklin Gothic Book"/>
              </a:rPr>
              <a:t>опрошенных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A0A0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AB638A06-558C-4F6B-9E83-9F2E43E5B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790811"/>
              </p:ext>
            </p:extLst>
          </p:nvPr>
        </p:nvGraphicFramePr>
        <p:xfrm>
          <a:off x="2046514" y="1370438"/>
          <a:ext cx="7534968" cy="32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63347" y="1855562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60581C-836F-49E6-8EA0-2B56DAF6C0E6}"/>
              </a:ext>
            </a:extLst>
          </p:cNvPr>
          <p:cNvSpPr txBox="1"/>
          <p:nvPr/>
        </p:nvSpPr>
        <p:spPr>
          <a:xfrm>
            <a:off x="8449748" y="2164018"/>
            <a:ext cx="27320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Каждый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второй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опрошенный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декларирует,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что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смотрит,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читает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какую-либо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информацию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о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сфере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науки,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научных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открытиях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исследованиях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(50%,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+3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err="1" smtClean="0"/>
              <a:t>п.п</a:t>
            </a:r>
            <a:r>
              <a:rPr lang="ru-RU" sz="1200" dirty="0" smtClean="0"/>
              <a:t>.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к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2023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г.).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Еще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32%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говорят,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что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делают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/>
              <a:t>это,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но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редко.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endParaRPr lang="ru-RU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По-прежнему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более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/>
              <a:t>выражен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интерес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к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научной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сфере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у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студентов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(68%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/>
              <a:t>часто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или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иногда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читают/смотрят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что-то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о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науке</a:t>
            </a:r>
            <a:r>
              <a:rPr lang="ru-RU" sz="1200" dirty="0" smtClean="0"/>
              <a:t>).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За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последний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год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подрос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уровень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интереса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среди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ЦА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родителей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детей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несовершеннолетнего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возраста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–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53%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(+8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err="1" smtClean="0"/>
              <a:t>п.п</a:t>
            </a:r>
            <a:r>
              <a:rPr lang="ru-RU" sz="1200" dirty="0" smtClean="0"/>
              <a:t>.).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 smtClean="0"/>
          </a:p>
        </p:txBody>
      </p:sp>
      <p:sp>
        <p:nvSpPr>
          <p:cNvPr id="4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32867" y="2164716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47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10947" y="247822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620547" y="278302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442021" y="3083470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346227" y="3396978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62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224307" y="3710488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53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32718" y="4006579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02090" y="4311379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9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68B205-AA3D-4872-870D-7B560A31BE17}"/>
              </a:ext>
            </a:extLst>
          </p:cNvPr>
          <p:cNvSpPr/>
          <p:nvPr/>
        </p:nvSpPr>
        <p:spPr>
          <a:xfrm>
            <a:off x="3038696" y="4630083"/>
            <a:ext cx="348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группам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b="1" dirty="0" smtClean="0">
                <a:solidFill>
                  <a:srgbClr val="141414"/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058017588"/>
              </p:ext>
            </p:extLst>
          </p:nvPr>
        </p:nvGraphicFramePr>
        <p:xfrm>
          <a:off x="754244" y="5029200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810895"/>
              </p:ext>
            </p:extLst>
          </p:nvPr>
        </p:nvGraphicFramePr>
        <p:xfrm>
          <a:off x="911392" y="1722520"/>
          <a:ext cx="6830523" cy="292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528635007"/>
              </p:ext>
            </p:extLst>
          </p:nvPr>
        </p:nvGraphicFramePr>
        <p:xfrm>
          <a:off x="4842918" y="5007428"/>
          <a:ext cx="4161003" cy="14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456A103-C102-4EF5-A870-DE7FFBC60733}"/>
              </a:ext>
            </a:extLst>
          </p:cNvPr>
          <p:cNvCxnSpPr/>
          <p:nvPr/>
        </p:nvCxnSpPr>
        <p:spPr>
          <a:xfrm>
            <a:off x="902925" y="5714945"/>
            <a:ext cx="3268481" cy="2400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393366" y="1750427"/>
            <a:ext cx="6348549" cy="949236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379464" y="3621132"/>
            <a:ext cx="637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/>
          </p:nvPr>
        </p:nvGraphicFramePr>
        <p:xfrm>
          <a:off x="1463041" y="1814204"/>
          <a:ext cx="2372830" cy="280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370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723460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Все</a:t>
                      </a:r>
                      <a:r>
                        <a:rPr lang="ru-RU" sz="1000" b="1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опрошенные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6060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Студенты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2A2828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31126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Родители</a:t>
                      </a:r>
                      <a:r>
                        <a:rPr lang="ru-RU" sz="1000" b="1" dirty="0" smtClean="0">
                          <a:solidFill>
                            <a:srgbClr val="020000"/>
                          </a:solidFill>
                        </a:rPr>
                        <a:t> </a:t>
                      </a:r>
                      <a:r>
                        <a:rPr lang="ru-RU" sz="1000" b="1" dirty="0" smtClean="0"/>
                        <a:t>несовершеннолетних</a:t>
                      </a:r>
                      <a:r>
                        <a:rPr lang="ru-RU" sz="1000" b="1" baseline="0" dirty="0" smtClean="0">
                          <a:solidFill>
                            <a:srgbClr val="0A0A08"/>
                          </a:solidFill>
                        </a:rPr>
                        <a:t> </a:t>
                      </a:r>
                      <a:r>
                        <a:rPr lang="ru-RU" sz="1000" b="1" baseline="0" dirty="0" smtClean="0"/>
                        <a:t>детей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A0A0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311260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4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28215" y="1864271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Осведомленность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о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проведении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Десятилетия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 smtClean="0"/>
              <a:t>науки</a:t>
            </a:r>
            <a:r>
              <a:rPr lang="ru-RU" dirty="0" smtClean="0">
                <a:solidFill>
                  <a:srgbClr val="060604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технологий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64122"/>
            <a:ext cx="10008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Знаете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ли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Вы,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что-то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слышали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слышите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сейчас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впервые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о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том,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что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России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с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2022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года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объявлено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идет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десятилетие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науки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технологий?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23748329"/>
              </p:ext>
            </p:extLst>
          </p:nvPr>
        </p:nvGraphicFramePr>
        <p:xfrm>
          <a:off x="3580505" y="1350747"/>
          <a:ext cx="4850938" cy="39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CBA5D05-D6FA-4B2A-8913-12A31E5AE305}"/>
              </a:ext>
            </a:extLst>
          </p:cNvPr>
          <p:cNvSpPr txBox="1"/>
          <p:nvPr/>
        </p:nvSpPr>
        <p:spPr>
          <a:xfrm>
            <a:off x="8365882" y="2499296"/>
            <a:ext cx="2746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Показатель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осведомленности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проведении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в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России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Десятилетия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науки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/>
              <a:t>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технологий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стабилен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на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протяжении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трех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лет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(58%).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Уровень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информированности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среди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студентов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снизился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за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последний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год,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но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все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еще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достаточно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высокий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(69%,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-5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err="1" smtClean="0"/>
              <a:t>п.п</a:t>
            </a:r>
            <a:r>
              <a:rPr lang="ru-RU" sz="1200" dirty="0" smtClean="0"/>
              <a:t>.).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Вовлеченная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аудитория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также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более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информированная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(64%).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endParaRPr lang="ru-RU" sz="1200" dirty="0"/>
          </a:p>
        </p:txBody>
      </p:sp>
      <p:sp>
        <p:nvSpPr>
          <p:cNvPr id="33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71906" y="2164717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59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10947" y="2469517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533461" y="279173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69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611838" y="309653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74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420250" y="339262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65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3958695" y="3706134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58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176409" y="4019643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: скругленные углы 11">
            <a:extLst>
              <a:ext uri="{FF2B5EF4-FFF2-40B4-BE49-F238E27FC236}">
                <a16:creationId xmlns:a16="http://schemas.microsoft.com/office/drawing/2014/main" id="{5DCEF09D-6F3A-4AA9-9873-277B9EC5A315}"/>
              </a:ext>
            </a:extLst>
          </p:cNvPr>
          <p:cNvSpPr/>
          <p:nvPr/>
        </p:nvSpPr>
        <p:spPr>
          <a:xfrm>
            <a:off x="4071906" y="4307025"/>
            <a:ext cx="360000" cy="14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59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0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</a:t>
            </a:r>
            <a:r>
              <a:rPr lang="ru-RU" dirty="0" smtClean="0">
                <a:solidFill>
                  <a:srgbClr val="020000"/>
                </a:solidFill>
              </a:rPr>
              <a:t> </a:t>
            </a:r>
            <a:r>
              <a:rPr lang="ru-RU" dirty="0" smtClean="0"/>
              <a:t>науки</a:t>
            </a:r>
            <a:r>
              <a:rPr lang="ru-RU" dirty="0" smtClean="0">
                <a:solidFill>
                  <a:srgbClr val="0A0A08"/>
                </a:solidFill>
              </a:rPr>
              <a:t> 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0A0A0A"/>
                </a:solidFill>
              </a:rPr>
              <a:t> </a:t>
            </a:r>
            <a:r>
              <a:rPr lang="ru-RU" dirty="0" smtClean="0"/>
              <a:t>достижении</a:t>
            </a:r>
            <a:r>
              <a:rPr lang="ru-RU" dirty="0" smtClean="0">
                <a:solidFill>
                  <a:srgbClr val="20201E"/>
                </a:solidFill>
              </a:rPr>
              <a:t> </a:t>
            </a:r>
            <a:r>
              <a:rPr lang="ru-RU" dirty="0" smtClean="0"/>
              <a:t>технологического</a:t>
            </a:r>
            <a:r>
              <a:rPr lang="ru-RU" dirty="0" smtClean="0">
                <a:solidFill>
                  <a:srgbClr val="1C1A1A"/>
                </a:solidFill>
              </a:rPr>
              <a:t> </a:t>
            </a:r>
            <a:r>
              <a:rPr lang="ru-RU" dirty="0" smtClean="0"/>
              <a:t>лидерства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7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13005"/>
            <a:ext cx="994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Как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думаете,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какие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науки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первую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очередь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необходимо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развивать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настоящее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время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для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обеспечения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технологического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суверенитета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России,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то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есть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независимости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разработке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использовании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ключевых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технологий?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 smtClean="0"/>
              <a:t>до</a:t>
            </a:r>
            <a:r>
              <a:rPr lang="ru-RU" sz="1000" i="1" dirty="0" smtClean="0">
                <a:solidFill>
                  <a:srgbClr val="060604"/>
                </a:solidFill>
              </a:rPr>
              <a:t> </a:t>
            </a:r>
            <a:r>
              <a:rPr lang="ru-RU" sz="1000" i="1" dirty="0" smtClean="0"/>
              <a:t>двух</a:t>
            </a:r>
            <a:r>
              <a:rPr lang="ru-RU" sz="1000" i="1" dirty="0" smtClean="0">
                <a:solidFill>
                  <a:srgbClr val="2A2828"/>
                </a:solidFill>
              </a:rPr>
              <a:t> </a:t>
            </a:r>
            <a:r>
              <a:rPr lang="ru-RU" sz="1000" i="1" dirty="0" smtClean="0"/>
              <a:t>ответов,</a:t>
            </a:r>
            <a:r>
              <a:rPr lang="ru-RU" sz="1000" i="1" dirty="0" smtClean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 smtClean="0"/>
              <a:t>всех</a:t>
            </a:r>
            <a:r>
              <a:rPr lang="ru-RU" sz="1000" i="1" dirty="0" smtClean="0">
                <a:solidFill>
                  <a:srgbClr val="1C1A1A"/>
                </a:solidFill>
              </a:rPr>
              <a:t> </a:t>
            </a:r>
            <a:r>
              <a:rPr lang="ru-RU" sz="1000" i="1" dirty="0" smtClean="0"/>
              <a:t>опрошенных)</a:t>
            </a:r>
            <a:r>
              <a:rPr lang="ru-RU" sz="1000" i="1" dirty="0" smtClean="0">
                <a:solidFill>
                  <a:srgbClr val="141414"/>
                </a:solidFill>
              </a:rPr>
              <a:t> </a:t>
            </a:r>
            <a:endParaRPr lang="ru-RU" sz="1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520488" y="5658375"/>
            <a:ext cx="1026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По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мнению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респондентов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для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обеспечения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технологического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суверенитета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страны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необходимо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развивать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/>
              <a:t>в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/>
              <a:t>первую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очередь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медицинские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науки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(64%).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Далее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идут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технические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сельскохозяйственные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науки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(51%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34%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соответственно).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Студенты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на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первую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строчку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ставят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технические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науки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(70%),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а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также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чаще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называют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естественные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науки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(21%)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общественные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науки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(16%).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endParaRPr lang="ru-RU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 smtClean="0"/>
              <a:t>Технологический</a:t>
            </a:r>
            <a:r>
              <a:rPr lang="ru-RU" dirty="0" smtClean="0">
                <a:solidFill>
                  <a:srgbClr val="1C1C1C"/>
                </a:solidFill>
              </a:rPr>
              <a:t> </a:t>
            </a:r>
            <a:r>
              <a:rPr lang="ru-RU" dirty="0" smtClean="0"/>
              <a:t>суверенитет:</a:t>
            </a:r>
            <a:r>
              <a:rPr lang="ru-RU" dirty="0" smtClean="0">
                <a:solidFill>
                  <a:srgbClr val="060604"/>
                </a:solidFill>
              </a:rPr>
              <a:t> </a:t>
            </a:r>
            <a:r>
              <a:rPr lang="ru-RU" dirty="0" smtClean="0"/>
              <a:t>роль</a:t>
            </a:r>
            <a:r>
              <a:rPr lang="ru-RU" dirty="0" smtClean="0">
                <a:solidFill>
                  <a:srgbClr val="2A2828"/>
                </a:solidFill>
              </a:rPr>
              <a:t> </a:t>
            </a:r>
            <a:r>
              <a:rPr lang="ru-RU" dirty="0" smtClean="0"/>
              <a:t>науки</a:t>
            </a:r>
            <a:endParaRPr lang="ru-RU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951045"/>
              </p:ext>
            </p:extLst>
          </p:nvPr>
        </p:nvGraphicFramePr>
        <p:xfrm>
          <a:off x="505899" y="1976846"/>
          <a:ext cx="4727951" cy="35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2372421" y="1512820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5146103" y="1543300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7902366" y="1434442"/>
            <a:ext cx="212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</a:t>
            </a:r>
            <a:r>
              <a:rPr lang="ru-RU" sz="1200" b="1" dirty="0" smtClean="0">
                <a:solidFill>
                  <a:srgbClr val="0A0A08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b="1" dirty="0" smtClean="0">
                <a:solidFill>
                  <a:srgbClr val="0A0A0A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970454"/>
              </p:ext>
            </p:extLst>
          </p:nvPr>
        </p:nvGraphicFramePr>
        <p:xfrm>
          <a:off x="5439307" y="1989910"/>
          <a:ext cx="2337448" cy="35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733698"/>
              </p:ext>
            </p:extLst>
          </p:nvPr>
        </p:nvGraphicFramePr>
        <p:xfrm>
          <a:off x="8160735" y="1959431"/>
          <a:ext cx="2337448" cy="35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2812868" y="4998722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03817" y="4302037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12535" y="4998723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203480" y="4998722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203481" y="4302036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12534" y="5347065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067004" y="2399211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36718" y="2016034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662158" y="2007325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65370" y="3100251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60867" y="3814354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48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13005"/>
            <a:ext cx="9942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Как</a:t>
            </a:r>
            <a:r>
              <a:rPr lang="ru-RU" sz="1200" b="1" dirty="0" smtClean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думаете,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достижение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Россией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технологического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лидерства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может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повлиять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на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Вашу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жизнь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нет?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Если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да,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то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как?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000" i="1" dirty="0" smtClean="0"/>
              <a:t>(открытый</a:t>
            </a:r>
            <a:r>
              <a:rPr lang="ru-RU" sz="1000" i="1" dirty="0" smtClean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 smtClean="0"/>
              <a:t>до</a:t>
            </a:r>
            <a:r>
              <a:rPr lang="ru-RU" sz="1000" i="1" dirty="0" smtClean="0">
                <a:solidFill>
                  <a:srgbClr val="141414"/>
                </a:solidFill>
              </a:rPr>
              <a:t> </a:t>
            </a:r>
            <a:r>
              <a:rPr lang="ru-RU" sz="1000" i="1" dirty="0" smtClean="0"/>
              <a:t>пяти</a:t>
            </a:r>
            <a:r>
              <a:rPr lang="ru-RU" sz="1000" i="1" dirty="0" smtClean="0">
                <a:solidFill>
                  <a:srgbClr val="1C1C1C"/>
                </a:solidFill>
              </a:rPr>
              <a:t> </a:t>
            </a:r>
            <a:r>
              <a:rPr lang="ru-RU" sz="1000" i="1" dirty="0" smtClean="0"/>
              <a:t>ответов,</a:t>
            </a:r>
            <a:r>
              <a:rPr lang="ru-RU" sz="1000" i="1" dirty="0" smtClean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 smtClean="0"/>
              <a:t>всех</a:t>
            </a:r>
            <a:r>
              <a:rPr lang="ru-RU" sz="1000" i="1" dirty="0" smtClean="0">
                <a:solidFill>
                  <a:srgbClr val="0A0A0A"/>
                </a:solidFill>
              </a:rPr>
              <a:t> </a:t>
            </a:r>
            <a:r>
              <a:rPr lang="ru-RU" sz="1000" i="1" dirty="0" smtClean="0"/>
              <a:t>опрошенных,</a:t>
            </a:r>
            <a:r>
              <a:rPr lang="ru-RU" sz="1000" i="1" dirty="0" smtClean="0">
                <a:solidFill>
                  <a:srgbClr val="20201E"/>
                </a:solidFill>
              </a:rPr>
              <a:t> </a:t>
            </a:r>
            <a:r>
              <a:rPr lang="ru-RU" sz="1000" i="1" dirty="0" smtClean="0"/>
              <a:t>представлены</a:t>
            </a:r>
            <a:r>
              <a:rPr lang="ru-RU" sz="1000" i="1" dirty="0" smtClean="0">
                <a:solidFill>
                  <a:srgbClr val="1C1A1A"/>
                </a:solidFill>
              </a:rPr>
              <a:t> </a:t>
            </a:r>
            <a:r>
              <a:rPr lang="ru-RU" sz="1000" i="1" dirty="0" smtClean="0"/>
              <a:t>ответы,</a:t>
            </a:r>
            <a:r>
              <a:rPr lang="ru-RU" sz="1000" i="1" dirty="0" smtClean="0">
                <a:solidFill>
                  <a:srgbClr val="141414"/>
                </a:solidFill>
              </a:rPr>
              <a:t> </a:t>
            </a:r>
            <a:r>
              <a:rPr lang="ru-RU" sz="1000" i="1" dirty="0" smtClean="0"/>
              <a:t>набравшие</a:t>
            </a:r>
            <a:r>
              <a:rPr lang="ru-RU" sz="1000" i="1" dirty="0" smtClean="0">
                <a:solidFill>
                  <a:srgbClr val="1C1C1C"/>
                </a:solidFill>
              </a:rPr>
              <a:t> </a:t>
            </a:r>
            <a:r>
              <a:rPr lang="ru-RU" sz="1000" i="1" dirty="0" smtClean="0"/>
              <a:t>не</a:t>
            </a:r>
            <a:r>
              <a:rPr lang="ru-RU" sz="1000" i="1" dirty="0" smtClean="0">
                <a:solidFill>
                  <a:srgbClr val="060604"/>
                </a:solidFill>
              </a:rPr>
              <a:t> </a:t>
            </a:r>
            <a:r>
              <a:rPr lang="ru-RU" sz="1000" i="1" dirty="0" smtClean="0"/>
              <a:t>менее</a:t>
            </a:r>
            <a:r>
              <a:rPr lang="ru-RU" sz="1000" i="1" dirty="0" smtClean="0">
                <a:solidFill>
                  <a:srgbClr val="2A2828"/>
                </a:solidFill>
              </a:rPr>
              <a:t> </a:t>
            </a:r>
            <a:r>
              <a:rPr lang="ru-RU" sz="1000" i="1" dirty="0" smtClean="0"/>
              <a:t>2%)</a:t>
            </a:r>
            <a:r>
              <a:rPr lang="ru-RU" sz="1000" i="1" dirty="0" smtClean="0">
                <a:solidFill>
                  <a:srgbClr val="020000"/>
                </a:solidFill>
              </a:rPr>
              <a:t> </a:t>
            </a:r>
            <a:endParaRPr lang="ru-RU" sz="1000" i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 smtClean="0"/>
              <a:t>Роль</a:t>
            </a:r>
            <a:r>
              <a:rPr lang="ru-RU" dirty="0" smtClean="0">
                <a:solidFill>
                  <a:srgbClr val="0A0A08"/>
                </a:solidFill>
              </a:rPr>
              <a:t> </a:t>
            </a:r>
            <a:r>
              <a:rPr lang="ru-RU" dirty="0" smtClean="0"/>
              <a:t>технологического</a:t>
            </a:r>
            <a:r>
              <a:rPr lang="ru-RU" dirty="0" smtClean="0">
                <a:solidFill>
                  <a:srgbClr val="0A0A0A"/>
                </a:solidFill>
              </a:rPr>
              <a:t> </a:t>
            </a:r>
            <a:r>
              <a:rPr lang="ru-RU" dirty="0" smtClean="0"/>
              <a:t>лидерства</a:t>
            </a:r>
            <a:r>
              <a:rPr lang="ru-RU" dirty="0" smtClean="0">
                <a:solidFill>
                  <a:srgbClr val="20201E"/>
                </a:solidFill>
              </a:rPr>
              <a:t> 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1C1A1A"/>
                </a:solidFill>
              </a:rPr>
              <a:t> </a:t>
            </a:r>
            <a:r>
              <a:rPr lang="ru-RU" dirty="0" smtClean="0"/>
              <a:t>жизни</a:t>
            </a:r>
            <a:r>
              <a:rPr lang="ru-RU" dirty="0" smtClean="0">
                <a:solidFill>
                  <a:srgbClr val="141414"/>
                </a:solidFill>
              </a:rPr>
              <a:t> </a:t>
            </a:r>
            <a:r>
              <a:rPr lang="ru-RU" dirty="0" smtClean="0"/>
              <a:t>человека</a:t>
            </a:r>
            <a:r>
              <a:rPr lang="ru-RU" dirty="0" smtClean="0">
                <a:solidFill>
                  <a:srgbClr val="1C1C1C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098977"/>
              </p:ext>
            </p:extLst>
          </p:nvPr>
        </p:nvGraphicFramePr>
        <p:xfrm>
          <a:off x="401395" y="1741714"/>
          <a:ext cx="7366651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2616263" y="1356064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5154812" y="1386544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7554022" y="1277686"/>
            <a:ext cx="212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</a:t>
            </a:r>
            <a:r>
              <a:rPr lang="ru-RU" sz="1200" b="1" dirty="0" smtClean="0">
                <a:solidFill>
                  <a:srgbClr val="2A2828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b="1" dirty="0" smtClean="0">
                <a:solidFill>
                  <a:srgbClr val="020000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088963"/>
              </p:ext>
            </p:extLst>
          </p:nvPr>
        </p:nvGraphicFramePr>
        <p:xfrm>
          <a:off x="5805066" y="1736725"/>
          <a:ext cx="2659667" cy="478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224688"/>
              </p:ext>
            </p:extLst>
          </p:nvPr>
        </p:nvGraphicFramePr>
        <p:xfrm>
          <a:off x="7673054" y="1732370"/>
          <a:ext cx="2659667" cy="478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Овал 20"/>
          <p:cNvSpPr/>
          <p:nvPr/>
        </p:nvSpPr>
        <p:spPr>
          <a:xfrm>
            <a:off x="6204855" y="1911531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13563" y="2338251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35187" y="2756263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9239795" y="2035610"/>
            <a:ext cx="2551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Каждый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второй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опрошенный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считает,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что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/>
              <a:t>достижение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Россией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/>
              <a:t>технологического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лидерства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может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повлиять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на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его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жизнь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(55%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дали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тот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или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иной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ответ).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Наиболее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высокая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доля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фиксируется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среди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студентов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–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71%.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Среди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родителей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несовершеннолетних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детей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–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63%.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Ключевое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влияние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респонденты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связывают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с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улучшением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сферы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здравоохранения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(14%).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Каждый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десятый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студент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указывает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на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повышение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уровня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комфорта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жизни,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а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также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улучшение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уровня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благосостояния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(10%).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774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32227"/>
            <a:ext cx="10382323" cy="368280"/>
          </a:xfrm>
        </p:spPr>
        <p:txBody>
          <a:bodyPr/>
          <a:lstStyle/>
          <a:p>
            <a:pPr algn="just"/>
            <a:r>
              <a:rPr lang="ru-RU" dirty="0"/>
              <a:t>Методология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401F0-AF94-42FC-AD70-68B519398E51}"/>
              </a:ext>
            </a:extLst>
          </p:cNvPr>
          <p:cNvSpPr txBox="1"/>
          <p:nvPr/>
        </p:nvSpPr>
        <p:spPr>
          <a:xfrm>
            <a:off x="1934231" y="1032543"/>
            <a:ext cx="8687455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119E50"/>
              </a:buClr>
              <a:buSzPct val="200000"/>
            </a:pPr>
            <a:r>
              <a:rPr lang="ru-RU" sz="1600" b="1" spc="20" dirty="0">
                <a:ea typeface="Roboto Condensed Light" panose="02000000000000000000" pitchFamily="2" charset="0"/>
              </a:rPr>
              <a:t>Цель</a:t>
            </a:r>
            <a:r>
              <a:rPr lang="ru-RU" sz="1600" b="1" spc="20" dirty="0">
                <a:ea typeface="Roboto Condensed Light" panose="02000000000000000000" pitchFamily="2" charset="0"/>
                <a:solidFill>
                  <a:srgbClr val="1C1C1C"/>
                </a:solidFill>
              </a:rPr>
              <a:t> </a:t>
            </a:r>
            <a:r>
              <a:rPr lang="ru-RU" sz="1600" b="1" spc="20" dirty="0">
                <a:ea typeface="Roboto Condensed Light" panose="02000000000000000000" pitchFamily="2" charset="0"/>
              </a:rPr>
              <a:t>исследования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</a:t>
            </a:r>
            <a:r>
              <a:rPr lang="ru-RU" sz="1600" dirty="0">
                <a:solidFill>
                  <a:srgbClr val="06060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восприятия</a:t>
            </a:r>
            <a:r>
              <a:rPr lang="ru-RU" sz="1600" dirty="0">
                <a:solidFill>
                  <a:srgbClr val="2A2828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населением</a:t>
            </a:r>
            <a:r>
              <a:rPr lang="ru-RU" sz="1600" dirty="0">
                <a:solidFill>
                  <a:srgbClr val="02000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600" dirty="0">
                <a:solidFill>
                  <a:srgbClr val="0A0A08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dirty="0">
                <a:solidFill>
                  <a:srgbClr val="0A0A0A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России,</a:t>
            </a:r>
            <a:r>
              <a:rPr lang="ru-RU" sz="1600" dirty="0">
                <a:solidFill>
                  <a:srgbClr val="20201E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отношения</a:t>
            </a:r>
            <a:r>
              <a:rPr lang="ru-RU" sz="1600" dirty="0">
                <a:solidFill>
                  <a:srgbClr val="1C1A1A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600" dirty="0">
                <a:solidFill>
                  <a:srgbClr val="14141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научным</a:t>
            </a:r>
            <a:r>
              <a:rPr lang="ru-RU" sz="1600" dirty="0">
                <a:solidFill>
                  <a:srgbClr val="1C1C1C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исследованиям,</a:t>
            </a:r>
            <a:r>
              <a:rPr lang="ru-RU" sz="1600" dirty="0">
                <a:solidFill>
                  <a:srgbClr val="06060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научным</a:t>
            </a:r>
            <a:r>
              <a:rPr lang="ru-RU" sz="1600" dirty="0">
                <a:solidFill>
                  <a:srgbClr val="2A2828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профессиям,</a:t>
            </a:r>
            <a:r>
              <a:rPr lang="ru-RU" sz="1600" dirty="0">
                <a:solidFill>
                  <a:srgbClr val="02000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dirty="0">
                <a:solidFill>
                  <a:srgbClr val="0A0A08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том</a:t>
            </a:r>
            <a:r>
              <a:rPr lang="ru-RU" sz="1600" dirty="0">
                <a:solidFill>
                  <a:srgbClr val="0A0A0A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</a:t>
            </a:r>
            <a:r>
              <a:rPr lang="ru-RU" sz="1600" dirty="0">
                <a:solidFill>
                  <a:srgbClr val="20201E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600" dirty="0">
                <a:solidFill>
                  <a:srgbClr val="1C1A1A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приоритетным</a:t>
            </a:r>
            <a:r>
              <a:rPr lang="ru-RU" sz="1600" dirty="0">
                <a:solidFill>
                  <a:srgbClr val="14141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направлениям</a:t>
            </a:r>
            <a:r>
              <a:rPr lang="ru-RU" sz="1600" dirty="0">
                <a:solidFill>
                  <a:srgbClr val="1C1C1C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десятилетия</a:t>
            </a:r>
            <a:r>
              <a:rPr lang="ru-RU" sz="1600" dirty="0">
                <a:solidFill>
                  <a:srgbClr val="06060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600" dirty="0">
                <a:solidFill>
                  <a:srgbClr val="2A2828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dirty="0">
                <a:solidFill>
                  <a:srgbClr val="020000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600" dirty="0">
                <a:solidFill>
                  <a:srgbClr val="0A0A08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ru-RU" sz="1600" dirty="0">
                <a:solidFill>
                  <a:srgbClr val="0A0A0A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оценки</a:t>
            </a:r>
            <a:r>
              <a:rPr lang="ru-RU" sz="1600" dirty="0">
                <a:solidFill>
                  <a:srgbClr val="20201E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эффективности</a:t>
            </a:r>
            <a:r>
              <a:rPr lang="ru-RU" sz="1600" dirty="0">
                <a:solidFill>
                  <a:srgbClr val="1C1A1A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мероприятий</a:t>
            </a:r>
            <a:r>
              <a:rPr lang="ru-RU" sz="1600" dirty="0">
                <a:solidFill>
                  <a:srgbClr val="141414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600" dirty="0">
                <a:solidFill>
                  <a:srgbClr val="1C1C1C"/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коммуникаций.</a:t>
            </a:r>
            <a:r>
              <a:rPr lang="ru-RU" sz="1600" dirty="0">
                <a:solidFill>
                  <a:srgbClr val="060604"/>
                </a:solidFill>
              </a:rPr>
              <a:t> </a:t>
            </a:r>
            <a:endParaRPr lang="ru-RU" sz="1600" b="1" spc="20" dirty="0">
              <a:solidFill>
                <a:schemeClr val="tx1">
                  <a:lumMod val="75000"/>
                  <a:lumOff val="25000"/>
                </a:schemeClr>
              </a:solidFill>
              <a:ea typeface="Roboto Condensed Light" panose="02000000000000000000" pitchFamily="2" charset="0"/>
            </a:endParaRPr>
          </a:p>
          <a:p>
            <a:pPr>
              <a:buClr>
                <a:srgbClr val="119E50"/>
              </a:buClr>
              <a:buSzPct val="200000"/>
            </a:pPr>
            <a:endParaRPr lang="ru-RU" sz="1600" b="1" spc="20" dirty="0">
              <a:ea typeface="Roboto Condensed Light" panose="02000000000000000000" pitchFamily="2" charset="0"/>
            </a:endParaRPr>
          </a:p>
          <a:p>
            <a:pPr>
              <a:buClr>
                <a:srgbClr val="119E50"/>
              </a:buClr>
              <a:buSzPct val="200000"/>
            </a:pPr>
            <a:r>
              <a:rPr lang="ru-RU" sz="1600" b="1" spc="20" dirty="0">
                <a:ea typeface="Roboto Condensed Light" panose="02000000000000000000" pitchFamily="2" charset="0"/>
              </a:rPr>
              <a:t>Целевые</a:t>
            </a:r>
            <a:r>
              <a:rPr lang="ru-RU" sz="1600" b="1" spc="20" dirty="0">
                <a:ea typeface="Roboto Condensed Light" panose="02000000000000000000" pitchFamily="2" charset="0"/>
                <a:solidFill>
                  <a:srgbClr val="2A2828"/>
                </a:solidFill>
              </a:rPr>
              <a:t> </a:t>
            </a:r>
            <a:r>
              <a:rPr lang="ru-RU" sz="1600" b="1" spc="20" dirty="0">
                <a:ea typeface="Roboto Condensed Light" panose="02000000000000000000" pitchFamily="2" charset="0"/>
              </a:rPr>
              <a:t>аудитории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1.</a:t>
            </a:r>
            <a:r>
              <a:rPr lang="ru-RU" sz="1600" spc="20" dirty="0">
                <a:solidFill>
                  <a:srgbClr val="020000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Население</a:t>
            </a:r>
            <a:r>
              <a:rPr lang="ru-RU" sz="1600" spc="20" dirty="0">
                <a:solidFill>
                  <a:srgbClr val="0A0A0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Российской</a:t>
            </a:r>
            <a:r>
              <a:rPr lang="ru-RU" sz="1600" spc="20" dirty="0">
                <a:solidFill>
                  <a:srgbClr val="0A0A0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Федерации</a:t>
            </a:r>
            <a:r>
              <a:rPr lang="ru-RU" sz="1600" spc="20" dirty="0">
                <a:solidFill>
                  <a:srgbClr val="20201E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18</a:t>
            </a:r>
            <a:r>
              <a:rPr lang="ru-RU" sz="1600" spc="20" dirty="0">
                <a:solidFill>
                  <a:srgbClr val="1C1A1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лет</a:t>
            </a:r>
            <a:r>
              <a:rPr lang="ru-RU" sz="1600" spc="20" dirty="0">
                <a:solidFill>
                  <a:srgbClr val="14141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и</a:t>
            </a:r>
            <a:r>
              <a:rPr lang="ru-RU" sz="1600" spc="20" dirty="0">
                <a:solidFill>
                  <a:srgbClr val="1C1C1C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старше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2.</a:t>
            </a:r>
            <a:r>
              <a:rPr lang="ru-RU" sz="1600" spc="20" dirty="0">
                <a:solidFill>
                  <a:srgbClr val="06060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Студенты</a:t>
            </a:r>
            <a:r>
              <a:rPr lang="ru-RU" sz="1600" spc="20" dirty="0">
                <a:solidFill>
                  <a:srgbClr val="2A282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вузов</a:t>
            </a:r>
            <a:r>
              <a:rPr lang="ru-RU" sz="1600" spc="20" dirty="0">
                <a:solidFill>
                  <a:srgbClr val="020000"/>
                </a:solidFill>
                <a:ea typeface="Roboto Condensed Light" panose="02000000000000000000" pitchFamily="2" charset="0"/>
              </a:rPr>
              <a:t> 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3.</a:t>
            </a:r>
            <a:r>
              <a:rPr lang="ru-RU" sz="1600" spc="20" dirty="0">
                <a:solidFill>
                  <a:srgbClr val="0A0A0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Родители</a:t>
            </a:r>
            <a:r>
              <a:rPr lang="ru-RU" sz="1600" spc="20" dirty="0">
                <a:solidFill>
                  <a:srgbClr val="0A0A0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детей</a:t>
            </a:r>
            <a:r>
              <a:rPr lang="ru-RU" sz="1600" spc="20" dirty="0">
                <a:solidFill>
                  <a:srgbClr val="20201E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несовершеннолетнего</a:t>
            </a:r>
            <a:r>
              <a:rPr lang="ru-RU" sz="1600" spc="20" dirty="0">
                <a:solidFill>
                  <a:srgbClr val="1C1A1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возраста</a:t>
            </a:r>
          </a:p>
          <a:p>
            <a:pPr>
              <a:buClr>
                <a:srgbClr val="119E50"/>
              </a:buClr>
              <a:buSzPct val="200000"/>
            </a:pPr>
            <a:endParaRPr lang="ru-RU" sz="1600" b="1" spc="20" dirty="0">
              <a:ea typeface="Roboto Condensed Light" panose="02000000000000000000" pitchFamily="2" charset="0"/>
            </a:endParaRPr>
          </a:p>
          <a:p>
            <a:pPr>
              <a:buClr>
                <a:srgbClr val="119E50"/>
              </a:buClr>
              <a:buSzPct val="200000"/>
            </a:pPr>
            <a:r>
              <a:rPr lang="ru-RU" sz="1600" b="1" spc="20" dirty="0">
                <a:ea typeface="Roboto Condensed Light" panose="02000000000000000000" pitchFamily="2" charset="0"/>
              </a:rPr>
              <a:t>Объем</a:t>
            </a:r>
            <a:r>
              <a:rPr lang="ru-RU" sz="1600" b="1" spc="20" dirty="0">
                <a:ea typeface="Roboto Condensed Light" panose="02000000000000000000" pitchFamily="2" charset="0"/>
                <a:solidFill>
                  <a:srgbClr val="141414"/>
                </a:solidFill>
              </a:rPr>
              <a:t> </a:t>
            </a:r>
            <a:r>
              <a:rPr lang="ru-RU" sz="1600" b="1" spc="20" dirty="0">
                <a:ea typeface="Roboto Condensed Light" panose="02000000000000000000" pitchFamily="2" charset="0"/>
              </a:rPr>
              <a:t>выборки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2</a:t>
            </a:r>
            <a:r>
              <a:rPr lang="ru-RU" sz="1600" spc="20" dirty="0">
                <a:solidFill>
                  <a:srgbClr val="1C1C1C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000</a:t>
            </a:r>
            <a:r>
              <a:rPr lang="ru-RU" sz="1600" spc="20" dirty="0">
                <a:solidFill>
                  <a:srgbClr val="06060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респондентов</a:t>
            </a:r>
            <a:r>
              <a:rPr lang="ru-RU" sz="1600" spc="20" dirty="0">
                <a:solidFill>
                  <a:srgbClr val="2A282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(репрезентирует</a:t>
            </a:r>
            <a:r>
              <a:rPr lang="ru-RU" sz="1600" spc="20" dirty="0">
                <a:solidFill>
                  <a:srgbClr val="020000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население</a:t>
            </a:r>
            <a:r>
              <a:rPr lang="ru-RU" sz="1600" spc="20" dirty="0">
                <a:solidFill>
                  <a:srgbClr val="0A0A0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Российской</a:t>
            </a:r>
            <a:r>
              <a:rPr lang="ru-RU" sz="1600" spc="20" dirty="0">
                <a:solidFill>
                  <a:srgbClr val="0A0A0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Федерации</a:t>
            </a:r>
            <a:r>
              <a:rPr lang="ru-RU" sz="1600" spc="20" dirty="0">
                <a:solidFill>
                  <a:srgbClr val="20201E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-</a:t>
            </a:r>
            <a:r>
              <a:rPr lang="ru-RU" sz="1600" spc="20" dirty="0">
                <a:solidFill>
                  <a:srgbClr val="1C1A1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учитываются</a:t>
            </a:r>
            <a:r>
              <a:rPr lang="ru-RU" sz="1600" spc="20" dirty="0">
                <a:solidFill>
                  <a:srgbClr val="14141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критерии</a:t>
            </a:r>
            <a:r>
              <a:rPr lang="ru-RU" sz="1600" spc="20" dirty="0">
                <a:solidFill>
                  <a:srgbClr val="1C1C1C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пола,</a:t>
            </a:r>
            <a:r>
              <a:rPr lang="ru-RU" sz="1600" spc="20" dirty="0">
                <a:solidFill>
                  <a:srgbClr val="06060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возраста,</a:t>
            </a:r>
            <a:r>
              <a:rPr lang="ru-RU" sz="1600" spc="20" dirty="0">
                <a:solidFill>
                  <a:srgbClr val="2A282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образования,</a:t>
            </a:r>
            <a:r>
              <a:rPr lang="ru-RU" sz="1600" spc="20" dirty="0">
                <a:solidFill>
                  <a:srgbClr val="020000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типа</a:t>
            </a:r>
            <a:r>
              <a:rPr lang="ru-RU" sz="1600" spc="20" dirty="0">
                <a:solidFill>
                  <a:srgbClr val="0A0A0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населенного</a:t>
            </a:r>
            <a:r>
              <a:rPr lang="ru-RU" sz="1600" spc="20" dirty="0">
                <a:solidFill>
                  <a:srgbClr val="0A0A0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пункта)</a:t>
            </a:r>
          </a:p>
          <a:p>
            <a:pPr>
              <a:buClr>
                <a:srgbClr val="119E50"/>
              </a:buClr>
              <a:buSzPct val="200000"/>
            </a:pPr>
            <a:endParaRPr lang="ru-RU" sz="1600" b="1" spc="20" dirty="0">
              <a:ea typeface="Roboto Condensed Light" panose="02000000000000000000" pitchFamily="2" charset="0"/>
            </a:endParaRPr>
          </a:p>
          <a:p>
            <a:pPr>
              <a:buClr>
                <a:srgbClr val="119E50"/>
              </a:buClr>
              <a:buSzPct val="200000"/>
            </a:pPr>
            <a:r>
              <a:rPr lang="ru-RU" sz="1600" b="1" spc="20" dirty="0">
                <a:ea typeface="Roboto Condensed Light" panose="02000000000000000000" pitchFamily="2" charset="0"/>
              </a:rPr>
              <a:t>Метод</a:t>
            </a:r>
            <a:r>
              <a:rPr lang="ru-RU" sz="1600" b="1" spc="20" dirty="0">
                <a:ea typeface="Roboto Condensed Light" panose="02000000000000000000" pitchFamily="2" charset="0"/>
                <a:solidFill>
                  <a:srgbClr val="20201E"/>
                </a:solidFill>
              </a:rPr>
              <a:t> </a:t>
            </a:r>
            <a:r>
              <a:rPr lang="ru-RU" sz="1600" b="1" spc="20" dirty="0">
                <a:ea typeface="Roboto Condensed Light" panose="02000000000000000000" pitchFamily="2" charset="0"/>
              </a:rPr>
              <a:t>исследования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Телефонный</a:t>
            </a:r>
            <a:r>
              <a:rPr lang="ru-RU" sz="1600" dirty="0">
                <a:solidFill>
                  <a:srgbClr val="1C1A1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  <a:r>
              <a:rPr lang="ru-RU" sz="1600" dirty="0">
                <a:solidFill>
                  <a:srgbClr val="14141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rgbClr val="1C1C1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формализованной</a:t>
            </a:r>
            <a:r>
              <a:rPr lang="ru-RU" sz="1600" dirty="0">
                <a:solidFill>
                  <a:srgbClr val="06060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анкете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ea typeface="Roboto Condensed Light" panose="02000000000000000000" pitchFamily="2" charset="0"/>
            </a:endParaRPr>
          </a:p>
          <a:p>
            <a:pPr>
              <a:buClr>
                <a:srgbClr val="119E50"/>
              </a:buClr>
              <a:buSzPct val="200000"/>
            </a:pPr>
            <a:endParaRPr lang="ru-RU" sz="1600" b="1" spc="20" dirty="0">
              <a:ea typeface="Roboto Condensed Light" panose="02000000000000000000" pitchFamily="2" charset="0"/>
            </a:endParaRPr>
          </a:p>
          <a:p>
            <a:pPr>
              <a:buClr>
                <a:srgbClr val="119E50"/>
              </a:buClr>
              <a:buSzPct val="200000"/>
            </a:pPr>
            <a:r>
              <a:rPr lang="ru-RU" sz="1600" b="1" spc="20" dirty="0">
                <a:ea typeface="Roboto Condensed Light" panose="02000000000000000000" pitchFamily="2" charset="0"/>
              </a:rPr>
              <a:t>Даты</a:t>
            </a:r>
            <a:r>
              <a:rPr lang="ru-RU" sz="1600" b="1" spc="20" dirty="0">
                <a:ea typeface="Roboto Condensed Light" panose="02000000000000000000" pitchFamily="2" charset="0"/>
                <a:solidFill>
                  <a:srgbClr val="2A2828"/>
                </a:solidFill>
              </a:rPr>
              <a:t> </a:t>
            </a:r>
            <a:r>
              <a:rPr lang="ru-RU" sz="1600" b="1" spc="20" dirty="0">
                <a:ea typeface="Roboto Condensed Light" panose="02000000000000000000" pitchFamily="2" charset="0"/>
              </a:rPr>
              <a:t>проведения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1</a:t>
            </a:r>
            <a:r>
              <a:rPr lang="ru-RU" sz="1600" spc="20" dirty="0">
                <a:solidFill>
                  <a:srgbClr val="020000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волна:</a:t>
            </a:r>
            <a:r>
              <a:rPr lang="ru-RU" sz="1600" spc="20" dirty="0">
                <a:solidFill>
                  <a:srgbClr val="0A0A0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16.11</a:t>
            </a:r>
            <a:r>
              <a:rPr lang="en-US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.20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22</a:t>
            </a:r>
            <a:r>
              <a:rPr lang="en-US" sz="1600" spc="20" dirty="0">
                <a:solidFill>
                  <a:srgbClr val="0A0A0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–</a:t>
            </a:r>
            <a:r>
              <a:rPr lang="ru-RU" sz="1600" spc="20" dirty="0">
                <a:solidFill>
                  <a:srgbClr val="20201E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18.11.2022</a:t>
            </a:r>
            <a:r>
              <a:rPr lang="ru-RU" sz="1600" spc="20" dirty="0" smtClean="0">
                <a:solidFill>
                  <a:srgbClr val="1C1A1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/>
            </a:r>
            <a:b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</a:b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2</a:t>
            </a:r>
            <a:r>
              <a:rPr lang="ru-RU" sz="1600" spc="20" dirty="0">
                <a:solidFill>
                  <a:srgbClr val="14141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волна:</a:t>
            </a:r>
            <a:r>
              <a:rPr lang="ru-RU" sz="1600" spc="20" dirty="0">
                <a:solidFill>
                  <a:srgbClr val="1C1C1C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01.11</a:t>
            </a:r>
            <a:r>
              <a:rPr lang="en-US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.20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23</a:t>
            </a:r>
            <a:r>
              <a:rPr lang="en-US" sz="1600" spc="20" dirty="0">
                <a:solidFill>
                  <a:srgbClr val="060604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–</a:t>
            </a:r>
            <a:r>
              <a:rPr lang="en-US" sz="1600" spc="20" dirty="0" smtClean="0">
                <a:solidFill>
                  <a:srgbClr val="2A282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06.11.2023</a:t>
            </a:r>
          </a:p>
          <a:p>
            <a:pPr>
              <a:buClr>
                <a:srgbClr val="119E50"/>
              </a:buClr>
              <a:buSzPct val="200000"/>
            </a:pP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3</a:t>
            </a:r>
            <a:r>
              <a:rPr lang="ru-RU" sz="1600" spc="20" dirty="0" smtClean="0">
                <a:solidFill>
                  <a:srgbClr val="020000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волна:</a:t>
            </a:r>
            <a:r>
              <a:rPr lang="ru-RU" sz="1600" spc="20" dirty="0" smtClean="0">
                <a:solidFill>
                  <a:srgbClr val="0A0A08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30.10.2024</a:t>
            </a:r>
            <a:r>
              <a:rPr lang="ru-RU" sz="1600" spc="20" dirty="0" smtClean="0">
                <a:solidFill>
                  <a:srgbClr val="0A0A0A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–</a:t>
            </a:r>
            <a:r>
              <a:rPr lang="ru-RU" sz="1600" spc="20" dirty="0" smtClean="0">
                <a:solidFill>
                  <a:srgbClr val="20201E"/>
                </a:solidFill>
                <a:ea typeface="Roboto Condensed Light" panose="02000000000000000000" pitchFamily="2" charset="0"/>
              </a:rPr>
              <a:t> </a:t>
            </a:r>
            <a:r>
              <a:rPr lang="ru-RU" sz="1600" spc="2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Condensed Light" panose="02000000000000000000" pitchFamily="2" charset="0"/>
              </a:rPr>
              <a:t>01.11.2024</a:t>
            </a:r>
            <a:endParaRPr lang="ru-RU" sz="1600" spc="20" dirty="0">
              <a:solidFill>
                <a:schemeClr val="tx1">
                  <a:lumMod val="75000"/>
                  <a:lumOff val="25000"/>
                </a:schemeClr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2EA470-D027-4DF7-9951-F776AB56C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45" y="1352847"/>
            <a:ext cx="344971" cy="344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6A099A-E863-4990-A585-2A695E4E3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20" y="2235864"/>
            <a:ext cx="326625" cy="326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FFEDE5-D91F-4D1A-BC96-B2F1F6CB4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39" y="3128227"/>
            <a:ext cx="289585" cy="2895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B086C5-3A05-43B3-A938-92FCB56A4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20" y="3985720"/>
            <a:ext cx="322286" cy="3222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96D513-74AC-485E-9FF8-79D5A5A169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60" y="4851112"/>
            <a:ext cx="339187" cy="33918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109312" y="1312004"/>
            <a:ext cx="720000" cy="720000"/>
            <a:chOff x="1116856" y="1174749"/>
            <a:chExt cx="720000" cy="7200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FD65E90-E4CC-4DF0-848C-64B95AA1D387}"/>
                </a:ext>
              </a:extLst>
            </p:cNvPr>
            <p:cNvSpPr/>
            <p:nvPr/>
          </p:nvSpPr>
          <p:spPr>
            <a:xfrm>
              <a:off x="1116856" y="1174749"/>
              <a:ext cx="720000" cy="720000"/>
            </a:xfrm>
            <a:prstGeom prst="ellipse">
              <a:avLst/>
            </a:prstGeom>
            <a:noFill/>
            <a:ln>
              <a:solidFill>
                <a:srgbClr val="009A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2D6EDBB-5904-44F9-858F-1C6BDDA6316E}"/>
                </a:ext>
              </a:extLst>
            </p:cNvPr>
            <p:cNvSpPr/>
            <p:nvPr/>
          </p:nvSpPr>
          <p:spPr>
            <a:xfrm>
              <a:off x="1214231" y="1264749"/>
              <a:ext cx="540000" cy="540000"/>
            </a:xfrm>
            <a:prstGeom prst="ellipse">
              <a:avLst/>
            </a:prstGeom>
            <a:solidFill>
              <a:srgbClr val="00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800" b="1" dirty="0">
                <a:latin typeface="Arial Narrow" panose="020B0606020202030204" pitchFamily="34" charset="0"/>
                <a:ea typeface="Roboto Condensed Light" panose="02000000000000000000" pitchFamily="2" charset="0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52EA470-D027-4DF7-9951-F776AB56C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516" y="1363932"/>
              <a:ext cx="344971" cy="344971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116856" y="2405037"/>
            <a:ext cx="720000" cy="720000"/>
            <a:chOff x="1109312" y="2039176"/>
            <a:chExt cx="720000" cy="72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9F030FE-0D18-41B7-BDB8-908497B439BE}"/>
                </a:ext>
              </a:extLst>
            </p:cNvPr>
            <p:cNvSpPr/>
            <p:nvPr/>
          </p:nvSpPr>
          <p:spPr>
            <a:xfrm>
              <a:off x="1199312" y="2129177"/>
              <a:ext cx="540000" cy="540000"/>
            </a:xfrm>
            <a:prstGeom prst="ellipse">
              <a:avLst/>
            </a:prstGeom>
            <a:solidFill>
              <a:srgbClr val="00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800" b="1" dirty="0">
                <a:latin typeface="Arial Narrow" panose="020B0606020202030204" pitchFamily="34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A070FE0-FA9F-4276-A2E6-DC50DF5AD4B0}"/>
                </a:ext>
              </a:extLst>
            </p:cNvPr>
            <p:cNvSpPr/>
            <p:nvPr/>
          </p:nvSpPr>
          <p:spPr>
            <a:xfrm>
              <a:off x="1109312" y="2039176"/>
              <a:ext cx="720000" cy="720000"/>
            </a:xfrm>
            <a:prstGeom prst="ellipse">
              <a:avLst/>
            </a:prstGeom>
            <a:noFill/>
            <a:ln>
              <a:solidFill>
                <a:srgbClr val="009A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46A099A-E863-4990-A585-2A695E4E3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691" y="2246949"/>
              <a:ext cx="326625" cy="326625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124230" y="3479360"/>
            <a:ext cx="720000" cy="720000"/>
            <a:chOff x="1116856" y="2931020"/>
            <a:chExt cx="720000" cy="72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0262D74-193A-4346-8C9E-9118168CFC5D}"/>
                </a:ext>
              </a:extLst>
            </p:cNvPr>
            <p:cNvSpPr/>
            <p:nvPr/>
          </p:nvSpPr>
          <p:spPr>
            <a:xfrm>
              <a:off x="1214231" y="3021020"/>
              <a:ext cx="540000" cy="540000"/>
            </a:xfrm>
            <a:prstGeom prst="ellipse">
              <a:avLst/>
            </a:prstGeom>
            <a:solidFill>
              <a:srgbClr val="00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800" b="1" dirty="0">
                <a:latin typeface="Arial Narrow" panose="020B0606020202030204" pitchFamily="34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57AC67A-F956-40E7-A30F-F72EC0F1B65A}"/>
                </a:ext>
              </a:extLst>
            </p:cNvPr>
            <p:cNvSpPr/>
            <p:nvPr/>
          </p:nvSpPr>
          <p:spPr>
            <a:xfrm>
              <a:off x="1116856" y="2931020"/>
              <a:ext cx="720000" cy="720000"/>
            </a:xfrm>
            <a:prstGeom prst="ellipse">
              <a:avLst/>
            </a:prstGeom>
            <a:noFill/>
            <a:ln>
              <a:solidFill>
                <a:srgbClr val="009A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FFEDE5-D91F-4D1A-BC96-B2F1F6CB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10" y="3139312"/>
              <a:ext cx="289585" cy="28958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116856" y="4424051"/>
            <a:ext cx="720000" cy="720000"/>
            <a:chOff x="1116856" y="3785419"/>
            <a:chExt cx="720000" cy="72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0262D74-193A-4346-8C9E-9118168CFC5D}"/>
                </a:ext>
              </a:extLst>
            </p:cNvPr>
            <p:cNvSpPr/>
            <p:nvPr/>
          </p:nvSpPr>
          <p:spPr>
            <a:xfrm>
              <a:off x="1206856" y="3875419"/>
              <a:ext cx="540000" cy="540000"/>
            </a:xfrm>
            <a:prstGeom prst="ellipse">
              <a:avLst/>
            </a:prstGeom>
            <a:solidFill>
              <a:srgbClr val="00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800" b="1" dirty="0">
                <a:latin typeface="Arial Narrow" panose="020B0606020202030204" pitchFamily="34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F374FC2-757A-4978-B862-315FD9E3B281}"/>
                </a:ext>
              </a:extLst>
            </p:cNvPr>
            <p:cNvSpPr/>
            <p:nvPr/>
          </p:nvSpPr>
          <p:spPr>
            <a:xfrm>
              <a:off x="1116856" y="3785419"/>
              <a:ext cx="720000" cy="720000"/>
            </a:xfrm>
            <a:prstGeom prst="ellipse">
              <a:avLst/>
            </a:prstGeom>
            <a:noFill/>
            <a:ln>
              <a:solidFill>
                <a:srgbClr val="009A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1B086C5-3A05-43B3-A938-92FCB56A4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691" y="3996805"/>
              <a:ext cx="322286" cy="32228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1116856" y="5357179"/>
            <a:ext cx="720000" cy="720000"/>
            <a:chOff x="1109312" y="4660705"/>
            <a:chExt cx="720000" cy="72000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0262D74-193A-4346-8C9E-9118168CFC5D}"/>
                </a:ext>
              </a:extLst>
            </p:cNvPr>
            <p:cNvSpPr/>
            <p:nvPr/>
          </p:nvSpPr>
          <p:spPr>
            <a:xfrm>
              <a:off x="1206856" y="4750706"/>
              <a:ext cx="540000" cy="540000"/>
            </a:xfrm>
            <a:prstGeom prst="ellipse">
              <a:avLst/>
            </a:prstGeom>
            <a:solidFill>
              <a:srgbClr val="00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800" b="1" dirty="0">
                <a:latin typeface="Arial Narrow" panose="020B0606020202030204" pitchFamily="34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F374FC2-757A-4978-B862-315FD9E3B281}"/>
                </a:ext>
              </a:extLst>
            </p:cNvPr>
            <p:cNvSpPr/>
            <p:nvPr/>
          </p:nvSpPr>
          <p:spPr>
            <a:xfrm>
              <a:off x="1109312" y="4660705"/>
              <a:ext cx="720000" cy="720000"/>
            </a:xfrm>
            <a:prstGeom prst="ellipse">
              <a:avLst/>
            </a:prstGeom>
            <a:noFill/>
            <a:ln>
              <a:solidFill>
                <a:srgbClr val="009A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F96D513-74AC-485E-9FF8-79D5A5A1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531" y="4862197"/>
              <a:ext cx="339187" cy="33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695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13005"/>
            <a:ext cx="9942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Какова,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на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Ваш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взгляд,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роль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научных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исследований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реализации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национальных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проектов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по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обеспечению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технологического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лидерства</a:t>
            </a:r>
            <a:r>
              <a:rPr lang="ru-RU" sz="1200" b="1" dirty="0" smtClean="0"/>
              <a:t>?</a:t>
            </a:r>
            <a:r>
              <a:rPr lang="ru-RU" sz="1200" b="1" dirty="0" smtClean="0">
                <a:solidFill>
                  <a:srgbClr val="020000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 smtClean="0"/>
              <a:t>один</a:t>
            </a:r>
            <a:r>
              <a:rPr lang="ru-RU" sz="1000" i="1" dirty="0" smtClean="0">
                <a:solidFill>
                  <a:srgbClr val="20201E"/>
                </a:solidFill>
              </a:rPr>
              <a:t> </a:t>
            </a:r>
            <a:r>
              <a:rPr lang="ru-RU" sz="1000" i="1" dirty="0" smtClean="0"/>
              <a:t>ответ,</a:t>
            </a:r>
            <a:r>
              <a:rPr lang="ru-RU" sz="1000" i="1" dirty="0" smtClean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 smtClean="0"/>
              <a:t>всех</a:t>
            </a:r>
            <a:r>
              <a:rPr lang="ru-RU" sz="1000" i="1" dirty="0" smtClean="0">
                <a:solidFill>
                  <a:srgbClr val="2A2828"/>
                </a:solidFill>
              </a:rPr>
              <a:t> </a:t>
            </a:r>
            <a:r>
              <a:rPr lang="ru-RU" sz="1000" i="1" dirty="0" smtClean="0"/>
              <a:t>опрошенных)</a:t>
            </a:r>
            <a:r>
              <a:rPr lang="ru-RU" sz="1000" i="1" dirty="0" smtClean="0">
                <a:solidFill>
                  <a:srgbClr val="020000"/>
                </a:solidFill>
              </a:rPr>
              <a:t> </a:t>
            </a:r>
            <a:endParaRPr lang="ru-RU" sz="1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06017-16CD-4A5F-90C1-70AA3D2C6C2C}"/>
              </a:ext>
            </a:extLst>
          </p:cNvPr>
          <p:cNvSpPr txBox="1"/>
          <p:nvPr/>
        </p:nvSpPr>
        <p:spPr>
          <a:xfrm>
            <a:off x="450819" y="5353574"/>
            <a:ext cx="10469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Среди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респондентов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не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сформировалось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однозначное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мнение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относительно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/>
              <a:t>роли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/>
              <a:t>научных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/>
              <a:t>исследований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/>
              <a:t>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/>
              <a:t>достижении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/>
              <a:t>технологического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/>
              <a:t>лидерства.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Так,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практически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поровну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поделились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доли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в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пользу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того,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что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научные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исследования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являются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ключевым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фактором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технологического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развития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(33%),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что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достижение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технологического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лидерства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в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большей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степени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зависит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от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эффективного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управления,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инвестиций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других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факторов,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нежели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от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научных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исследований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(34%).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Студенты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чаще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занимают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нейтральную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позицию,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полагая,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что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научные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исследования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играют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важную,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/>
              <a:t>но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/>
              <a:t>не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/>
              <a:t>определяющую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/>
              <a:t>роль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/>
              <a:t>в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/>
              <a:t>обеспечении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/>
              <a:t>технологического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/>
              <a:t>лидерства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/>
              <a:t>(37%).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endParaRPr lang="ru-RU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 smtClean="0"/>
              <a:t>Роль</a:t>
            </a:r>
            <a:r>
              <a:rPr lang="ru-RU" dirty="0" smtClean="0">
                <a:solidFill>
                  <a:srgbClr val="020000"/>
                </a:solidFill>
              </a:rPr>
              <a:t> </a:t>
            </a:r>
            <a:r>
              <a:rPr lang="ru-RU" dirty="0" smtClean="0"/>
              <a:t>научных</a:t>
            </a:r>
            <a:r>
              <a:rPr lang="ru-RU" dirty="0" smtClean="0">
                <a:solidFill>
                  <a:srgbClr val="0A0A08"/>
                </a:solidFill>
              </a:rPr>
              <a:t> </a:t>
            </a:r>
            <a:r>
              <a:rPr lang="ru-RU" dirty="0" smtClean="0"/>
              <a:t>исследований</a:t>
            </a:r>
            <a:r>
              <a:rPr lang="ru-RU" dirty="0" smtClean="0">
                <a:solidFill>
                  <a:srgbClr val="0A0A0A"/>
                </a:solidFill>
              </a:rPr>
              <a:t> 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20201E"/>
                </a:solidFill>
              </a:rPr>
              <a:t> </a:t>
            </a:r>
            <a:r>
              <a:rPr lang="ru-RU" dirty="0" smtClean="0"/>
              <a:t>технологическом</a:t>
            </a:r>
            <a:r>
              <a:rPr lang="ru-RU" dirty="0" smtClean="0">
                <a:solidFill>
                  <a:srgbClr val="1C1A1A"/>
                </a:solidFill>
              </a:rPr>
              <a:t> </a:t>
            </a:r>
            <a:r>
              <a:rPr lang="ru-RU" dirty="0" smtClean="0"/>
              <a:t>лидерстве</a:t>
            </a:r>
            <a:endParaRPr lang="ru-RU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966406"/>
              </p:ext>
            </p:extLst>
          </p:nvPr>
        </p:nvGraphicFramePr>
        <p:xfrm>
          <a:off x="505899" y="1976846"/>
          <a:ext cx="5363678" cy="324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2372421" y="1512820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5146103" y="1543300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7902366" y="1434442"/>
            <a:ext cx="212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</a:t>
            </a:r>
            <a:r>
              <a:rPr lang="ru-RU" sz="1200" b="1" dirty="0" smtClean="0">
                <a:solidFill>
                  <a:srgbClr val="1C1C1C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b="1" dirty="0" smtClean="0">
                <a:solidFill>
                  <a:srgbClr val="060604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097414"/>
              </p:ext>
            </p:extLst>
          </p:nvPr>
        </p:nvGraphicFramePr>
        <p:xfrm>
          <a:off x="5404472" y="1972491"/>
          <a:ext cx="2642248" cy="324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221993"/>
              </p:ext>
            </p:extLst>
          </p:nvPr>
        </p:nvGraphicFramePr>
        <p:xfrm>
          <a:off x="8003981" y="1968137"/>
          <a:ext cx="2642248" cy="324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5256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 descr="Картинки по запросу &quot;земля и флаг ико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DE8E3E-DC0E-4280-A4E8-E7C241D5BC2F}"/>
              </a:ext>
            </a:extLst>
          </p:cNvPr>
          <p:cNvSpPr/>
          <p:nvPr/>
        </p:nvSpPr>
        <p:spPr>
          <a:xfrm>
            <a:off x="523702" y="913005"/>
            <a:ext cx="9942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каких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приоритетных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направлениях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научно-технологического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развития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России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знаете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что-то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слышали?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000" i="1" dirty="0" smtClean="0"/>
              <a:t>(</a:t>
            </a:r>
            <a:r>
              <a:rPr lang="ru-RU" sz="1000" i="1" dirty="0"/>
              <a:t>закрытый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 smtClean="0"/>
              <a:t>любое</a:t>
            </a:r>
            <a:r>
              <a:rPr lang="ru-RU" sz="1000" i="1" dirty="0" smtClean="0">
                <a:solidFill>
                  <a:srgbClr val="1C1A1A"/>
                </a:solidFill>
              </a:rPr>
              <a:t> </a:t>
            </a:r>
            <a:r>
              <a:rPr lang="ru-RU" sz="1000" i="1" dirty="0" smtClean="0"/>
              <a:t>число</a:t>
            </a:r>
            <a:r>
              <a:rPr lang="ru-RU" sz="1000" i="1" dirty="0" smtClean="0">
                <a:solidFill>
                  <a:srgbClr val="141414"/>
                </a:solidFill>
              </a:rPr>
              <a:t> </a:t>
            </a:r>
            <a:r>
              <a:rPr lang="ru-RU" sz="1000" i="1" dirty="0" smtClean="0"/>
              <a:t>ответов,</a:t>
            </a:r>
            <a:r>
              <a:rPr lang="ru-RU" sz="1000" i="1" dirty="0" smtClean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 smtClean="0"/>
              <a:t>всех</a:t>
            </a:r>
            <a:r>
              <a:rPr lang="ru-RU" sz="1000" i="1" dirty="0" smtClean="0">
                <a:solidFill>
                  <a:srgbClr val="0A0A08"/>
                </a:solidFill>
              </a:rPr>
              <a:t> </a:t>
            </a:r>
            <a:r>
              <a:rPr lang="ru-RU" sz="1000" i="1" dirty="0" smtClean="0"/>
              <a:t>опрошенных)</a:t>
            </a:r>
            <a:r>
              <a:rPr lang="ru-RU" sz="1000" i="1" dirty="0" smtClean="0">
                <a:solidFill>
                  <a:srgbClr val="0A0A0A"/>
                </a:solidFill>
              </a:rPr>
              <a:t> </a:t>
            </a:r>
            <a:endParaRPr lang="ru-RU" sz="1000" i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</p:spPr>
        <p:txBody>
          <a:bodyPr/>
          <a:lstStyle/>
          <a:p>
            <a:pPr algn="just"/>
            <a:r>
              <a:rPr lang="ru-RU" dirty="0" smtClean="0"/>
              <a:t>Приоритетные</a:t>
            </a:r>
            <a:r>
              <a:rPr lang="ru-RU" dirty="0" smtClean="0">
                <a:solidFill>
                  <a:srgbClr val="20201E"/>
                </a:solidFill>
              </a:rPr>
              <a:t> </a:t>
            </a:r>
            <a:r>
              <a:rPr lang="ru-RU" dirty="0" smtClean="0"/>
              <a:t>направления</a:t>
            </a:r>
            <a:r>
              <a:rPr lang="ru-RU" dirty="0" smtClean="0">
                <a:solidFill>
                  <a:srgbClr val="1C1A1A"/>
                </a:solidFill>
              </a:rPr>
              <a:t> </a:t>
            </a:r>
            <a:r>
              <a:rPr lang="ru-RU" dirty="0" smtClean="0"/>
              <a:t>научно-технологического</a:t>
            </a:r>
            <a:r>
              <a:rPr lang="ru-RU" dirty="0" smtClean="0">
                <a:solidFill>
                  <a:srgbClr val="141414"/>
                </a:solidFill>
              </a:rPr>
              <a:t> </a:t>
            </a:r>
            <a:r>
              <a:rPr lang="ru-RU" dirty="0" smtClean="0"/>
              <a:t>развития:</a:t>
            </a:r>
            <a:r>
              <a:rPr lang="ru-RU" dirty="0" smtClean="0">
                <a:solidFill>
                  <a:srgbClr val="1C1C1C"/>
                </a:solidFill>
              </a:rPr>
              <a:t> </a:t>
            </a:r>
            <a:r>
              <a:rPr lang="ru-RU" dirty="0" smtClean="0"/>
              <a:t>информированность</a:t>
            </a:r>
            <a:r>
              <a:rPr lang="ru-RU" dirty="0" smtClean="0">
                <a:solidFill>
                  <a:srgbClr val="060604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72663"/>
              </p:ext>
            </p:extLst>
          </p:nvPr>
        </p:nvGraphicFramePr>
        <p:xfrm>
          <a:off x="209006" y="1846217"/>
          <a:ext cx="6174377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2372421" y="1512820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5146103" y="1543300"/>
            <a:ext cx="21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4F518-43A3-4395-883E-9AA6AEC276D5}"/>
              </a:ext>
            </a:extLst>
          </p:cNvPr>
          <p:cNvSpPr txBox="1"/>
          <p:nvPr/>
        </p:nvSpPr>
        <p:spPr>
          <a:xfrm>
            <a:off x="7902366" y="1434442"/>
            <a:ext cx="212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</a:t>
            </a:r>
            <a:r>
              <a:rPr lang="ru-RU" sz="1200" b="1" dirty="0" smtClean="0">
                <a:solidFill>
                  <a:srgbClr val="020000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b="1" dirty="0" smtClean="0">
                <a:solidFill>
                  <a:srgbClr val="0A0A08"/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212703"/>
              </p:ext>
            </p:extLst>
          </p:nvPr>
        </p:nvGraphicFramePr>
        <p:xfrm>
          <a:off x="5421084" y="1833154"/>
          <a:ext cx="2973978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1D41083-79B9-453D-9F31-BA7444EF9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321447"/>
              </p:ext>
            </p:extLst>
          </p:nvPr>
        </p:nvGraphicFramePr>
        <p:xfrm>
          <a:off x="8020592" y="1854926"/>
          <a:ext cx="2973978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Овал 10"/>
          <p:cNvSpPr/>
          <p:nvPr/>
        </p:nvSpPr>
        <p:spPr>
          <a:xfrm>
            <a:off x="6840581" y="2982685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70569" y="3000103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13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25" y="-5295"/>
            <a:ext cx="2663687" cy="6873584"/>
          </a:xfrm>
          <a:prstGeom prst="rect">
            <a:avLst/>
          </a:prstGeom>
          <a:solidFill>
            <a:srgbClr val="55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5968F"/>
              </a:solidFill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6113418" y="0"/>
            <a:ext cx="5951076" cy="6890520"/>
          </a:xfrm>
          <a:prstGeom prst="parallelogram">
            <a:avLst/>
          </a:prstGeom>
          <a:solidFill>
            <a:srgbClr val="55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BFF3D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987613" y="1201035"/>
            <a:ext cx="1752696" cy="4406332"/>
            <a:chOff x="5406827" y="1486467"/>
            <a:chExt cx="1752696" cy="4406332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5614374" y="1486467"/>
              <a:ext cx="8168" cy="360335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5406827" y="2887233"/>
              <a:ext cx="1656987" cy="3005566"/>
              <a:chOff x="5360855" y="1154516"/>
              <a:chExt cx="2346310" cy="4255913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147" y="1897381"/>
                <a:ext cx="1523169" cy="2707858"/>
              </a:xfrm>
              <a:prstGeom prst="rect">
                <a:avLst/>
              </a:prstGeom>
            </p:spPr>
          </p:pic>
          <p:pic>
            <p:nvPicPr>
              <p:cNvPr id="1046" name="Picture 22" descr="ÐÐ°ÑÑÐ¸Ð½ÐºÐ¸ Ð¿Ð¾ Ð·Ð°Ð¿ÑÐ¾ÑÑ png ipho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0855" y="1154516"/>
                <a:ext cx="2346310" cy="4255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Овал 60"/>
            <p:cNvSpPr/>
            <p:nvPr/>
          </p:nvSpPr>
          <p:spPr>
            <a:xfrm>
              <a:off x="5546003" y="1486467"/>
              <a:ext cx="146901" cy="14690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614374" y="1835060"/>
              <a:ext cx="154514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Google</a:t>
              </a:r>
              <a:r>
                <a:rPr lang="en-US" sz="2200" dirty="0">
                  <a:solidFill>
                    <a:srgbClr val="0A0A0A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play</a:t>
              </a:r>
              <a:endParaRPr lang="ru-RU" sz="2200" dirty="0">
                <a:solidFill>
                  <a:schemeClr val="bg1"/>
                </a:solidFill>
                <a:latin typeface="Oswald Regular" panose="02000503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622542" y="2363947"/>
              <a:ext cx="1378381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App</a:t>
              </a:r>
              <a:r>
                <a:rPr lang="en-US" sz="2200" dirty="0">
                  <a:solidFill>
                    <a:srgbClr val="20201E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Store</a:t>
              </a:r>
              <a:endParaRPr lang="ru-RU" sz="2200" dirty="0">
                <a:solidFill>
                  <a:schemeClr val="bg1"/>
                </a:solidFill>
                <a:latin typeface="Oswald Regular" panose="02000503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53" y="1426965"/>
            <a:ext cx="1622331" cy="13453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2144" y="292775"/>
            <a:ext cx="5236221" cy="5228794"/>
            <a:chOff x="149250" y="38430"/>
            <a:chExt cx="5236221" cy="5228794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88931" y="263832"/>
              <a:ext cx="5096540" cy="5003392"/>
              <a:chOff x="240981" y="708231"/>
              <a:chExt cx="5096540" cy="5003392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H="1" flipV="1">
                <a:off x="487388" y="818461"/>
                <a:ext cx="6136" cy="4120862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Прямоугольник 5"/>
              <p:cNvSpPr/>
              <p:nvPr/>
            </p:nvSpPr>
            <p:spPr>
              <a:xfrm>
                <a:off x="478249" y="1672933"/>
                <a:ext cx="2297245" cy="46166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dirty="0">
                    <a:solidFill>
                      <a:schemeClr val="bg1"/>
                    </a:solidFill>
                    <a:latin typeface="Oswald Regular" panose="02000503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WCIOM.RU</a:t>
                </a:r>
                <a:r>
                  <a:rPr lang="en-US" sz="2200" dirty="0">
                    <a:solidFill>
                      <a:srgbClr val="1C1A1A"/>
                    </a:solidFill>
                    <a:latin typeface="Oswald Regular" panose="02000503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240981" y="2844818"/>
                <a:ext cx="5096540" cy="2866805"/>
                <a:chOff x="1237170" y="1121210"/>
                <a:chExt cx="3778363" cy="2125330"/>
              </a:xfrm>
            </p:grpSpPr>
            <p:pic>
              <p:nvPicPr>
                <p:cNvPr id="37" name="Рисунок 3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4116" y="1262776"/>
                  <a:ext cx="3301247" cy="1654305"/>
                </a:xfrm>
                <a:prstGeom prst="rect">
                  <a:avLst/>
                </a:prstGeom>
              </p:spPr>
            </p:pic>
            <p:pic>
              <p:nvPicPr>
                <p:cNvPr id="1042" name="Picture 18" descr="ÐÐ°ÑÑÐ¸Ð½ÐºÐ¸ Ð¿Ð¾ Ð·Ð°Ð¿ÑÐ¾ÑÑ png lapto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7170" y="1121210"/>
                  <a:ext cx="3778363" cy="2125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4433888" y="1269920"/>
                  <a:ext cx="280987" cy="754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6" name="Овал 55"/>
              <p:cNvSpPr/>
              <p:nvPr/>
            </p:nvSpPr>
            <p:spPr>
              <a:xfrm>
                <a:off x="420073" y="708231"/>
                <a:ext cx="146901" cy="14690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50" y="38430"/>
              <a:ext cx="766131" cy="76613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65890" y="72446"/>
              <a:ext cx="4389025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6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ВЦИОМ</a:t>
              </a:r>
            </a:p>
            <a:p>
              <a:pPr>
                <a:spcAft>
                  <a:spcPts val="0"/>
                </a:spcAft>
              </a:pPr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на</a:t>
              </a:r>
              <a:r>
                <a:rPr lang="ru-RU" sz="2400" b="1" dirty="0">
                  <a:solidFill>
                    <a:srgbClr val="141414"/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расстоянии</a:t>
              </a:r>
              <a:r>
                <a:rPr lang="ru-RU" sz="2400" b="1" dirty="0">
                  <a:solidFill>
                    <a:srgbClr val="1C1C1C"/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одного</a:t>
              </a:r>
              <a:r>
                <a:rPr lang="ru-RU" sz="2400" b="1" dirty="0">
                  <a:solidFill>
                    <a:srgbClr val="060604"/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клика</a:t>
              </a:r>
              <a:endParaRPr lang="ru-RU" sz="2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783316" y="3587808"/>
            <a:ext cx="74086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ИССЛЕДУЯ</a:t>
            </a:r>
            <a:r>
              <a:rPr lang="ru-RU" sz="3200" b="1" dirty="0" smtClean="0">
                <a:solidFill>
                  <a:srgbClr val="2A2828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020000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ОСМЫСЛЯЯ</a:t>
            </a:r>
            <a:r>
              <a:rPr lang="ru-RU" sz="3200" b="1" dirty="0" smtClean="0">
                <a:solidFill>
                  <a:srgbClr val="0A0A08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СОВРЕМЕННОСТЬ,</a:t>
            </a:r>
            <a:r>
              <a:rPr lang="ru-RU" sz="3200" b="1" dirty="0" smtClean="0">
                <a:solidFill>
                  <a:srgbClr val="0A0A0A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ПОМОГАТЬ</a:t>
            </a:r>
            <a:r>
              <a:rPr lang="ru-RU" sz="3200" b="1" dirty="0" smtClean="0">
                <a:solidFill>
                  <a:srgbClr val="20201E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ЛЮДЯМ</a:t>
            </a:r>
            <a:r>
              <a:rPr lang="ru-RU" sz="3200" b="1" dirty="0" smtClean="0">
                <a:solidFill>
                  <a:srgbClr val="1C1A1A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СОЗДАВАТЬ</a:t>
            </a:r>
            <a:r>
              <a:rPr lang="ru-RU" sz="3200" b="1" dirty="0" smtClean="0">
                <a:solidFill>
                  <a:srgbClr val="141414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ЛУЧШЕЕ</a:t>
            </a:r>
            <a:r>
              <a:rPr lang="ru-RU" sz="3200" b="1" dirty="0" smtClean="0">
                <a:solidFill>
                  <a:srgbClr val="1C1C1C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БУДУЩЕЕ</a:t>
            </a:r>
            <a:endParaRPr lang="ru-RU" sz="3600" dirty="0">
              <a:solidFill>
                <a:schemeClr val="bg1"/>
              </a:solidFill>
              <a:latin typeface="Oswald" panose="02000503000000000000" pitchFamily="2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 txBox="1">
            <a:spLocks/>
          </p:cNvSpPr>
          <p:nvPr/>
        </p:nvSpPr>
        <p:spPr>
          <a:xfrm>
            <a:off x="380960" y="332227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/>
              <a:t>Основные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54AC2-8B13-4F02-90FA-4E057E57F1CB}"/>
              </a:ext>
            </a:extLst>
          </p:cNvPr>
          <p:cNvSpPr txBox="1"/>
          <p:nvPr/>
        </p:nvSpPr>
        <p:spPr>
          <a:xfrm>
            <a:off x="380960" y="1021077"/>
            <a:ext cx="99918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solidFill>
                  <a:srgbClr val="3FA88F"/>
                </a:solidFill>
              </a:rPr>
              <a:t>Среди</a:t>
            </a:r>
            <a:r>
              <a:rPr lang="ru-RU" sz="1400" b="1" dirty="0" smtClean="0">
                <a:solidFill>
                  <a:srgbClr val="2A282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россиян</a:t>
            </a:r>
            <a:r>
              <a:rPr lang="ru-RU" sz="1400" b="1" dirty="0" smtClean="0">
                <a:solidFill>
                  <a:srgbClr val="020000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растет</a:t>
            </a:r>
            <a:r>
              <a:rPr lang="ru-RU" sz="1400" b="1" dirty="0" smtClean="0">
                <a:solidFill>
                  <a:srgbClr val="0A0A0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интерес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к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научной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сфере:</a:t>
            </a:r>
            <a:r>
              <a:rPr lang="ru-RU" sz="1400" b="1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82%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(+4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г.)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декларируют,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интересуются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научными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открытиями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исследованиями,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пятый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часто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читает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смотрит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что-либо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%,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.),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иногда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(+2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.),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еще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32%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редко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(+1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этом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17%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такой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интерес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отсутствует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(-4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 smtClean="0">
                <a:solidFill>
                  <a:srgbClr val="3FA88F"/>
                </a:solidFill>
              </a:rPr>
              <a:t>Показатель</a:t>
            </a:r>
            <a:r>
              <a:rPr lang="ru-RU" sz="1400" b="1" dirty="0" smtClean="0">
                <a:solidFill>
                  <a:srgbClr val="020000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заметности</a:t>
            </a:r>
            <a:r>
              <a:rPr lang="ru-RU" sz="1400" b="1" dirty="0" smtClean="0">
                <a:solidFill>
                  <a:srgbClr val="0A0A0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информации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СМИ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об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отечественной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науке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технологиях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стабилен</a:t>
            </a:r>
            <a:r>
              <a:rPr lang="ru-RU" sz="1400" b="1" dirty="0" smtClean="0">
                <a:solidFill>
                  <a:srgbClr val="0A0A0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на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протяжении</a:t>
            </a:r>
            <a:r>
              <a:rPr lang="ru-RU" sz="1400" b="1" dirty="0" smtClean="0">
                <a:solidFill>
                  <a:srgbClr val="20201E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последних</a:t>
            </a:r>
            <a:r>
              <a:rPr lang="ru-RU" sz="1400" b="1" dirty="0" smtClean="0">
                <a:solidFill>
                  <a:srgbClr val="1C1A1A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двух</a:t>
            </a:r>
            <a:r>
              <a:rPr lang="ru-RU" sz="1400" b="1" dirty="0" smtClean="0">
                <a:solidFill>
                  <a:srgbClr val="141414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лет,</a:t>
            </a:r>
            <a:r>
              <a:rPr lang="ru-RU" sz="1400" b="1" dirty="0" smtClean="0">
                <a:solidFill>
                  <a:srgbClr val="1C1C1C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но</a:t>
            </a:r>
            <a:r>
              <a:rPr lang="ru-RU" sz="1400" b="1" dirty="0" smtClean="0">
                <a:solidFill>
                  <a:srgbClr val="060604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с</a:t>
            </a:r>
            <a:r>
              <a:rPr lang="ru-RU" sz="1400" b="1" dirty="0" smtClean="0">
                <a:solidFill>
                  <a:srgbClr val="2A282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положительной</a:t>
            </a:r>
            <a:r>
              <a:rPr lang="ru-RU" sz="1400" b="1" dirty="0" smtClean="0">
                <a:solidFill>
                  <a:srgbClr val="020000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динамикой</a:t>
            </a:r>
            <a:r>
              <a:rPr lang="ru-RU" sz="1400" b="1" dirty="0" smtClean="0">
                <a:solidFill>
                  <a:srgbClr val="0A0A0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относительно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трехлетнего</a:t>
            </a:r>
            <a:r>
              <a:rPr lang="ru-RU" sz="1400" b="1" dirty="0" smtClean="0">
                <a:solidFill>
                  <a:srgbClr val="20201E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периода:</a:t>
            </a:r>
            <a:r>
              <a:rPr lang="ru-RU" sz="1400" b="1" dirty="0" smtClean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42%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встречали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СМИ/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интернете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материалы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ученых,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инженерах,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коллективах,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разработчиках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новых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технологий,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новых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открытиях,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момент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опроса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уже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49%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(+7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3FA88F"/>
                </a:solidFill>
              </a:rPr>
              <a:t>Восприятие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респондентами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современной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российской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сферы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науки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остается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преимущественно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позитивным.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Подавляющее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большинство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доверяют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мнению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современных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гордятся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современной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наукой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(79%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78%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соответственно,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аналогично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показателям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предыдущих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замеров).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Среди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студентов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фиксируются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наиболее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высокие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показатели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–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86%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84%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соответственно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Почти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четверти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разделяют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мнение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том,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современной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науке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совершаются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серьезные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открытия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оказывающие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влияние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общества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73%,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тем,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престиж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российском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обществе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последний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вырос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согласны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(-2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r>
              <a:rPr lang="ru-RU" sz="1400" b="1" dirty="0" smtClean="0"/>
              <a:t>.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/>
              <a:t>Небольша</a:t>
            </a:r>
            <a:r>
              <a:rPr lang="ru-RU" sz="1400" dirty="0" smtClean="0"/>
              <a:t>я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/>
              <a:t>отрицательная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/>
              <a:t>корректировка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/>
              <a:t>произошла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/>
              <a:t>относительно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производственных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технологий,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этом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позитивные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оценки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преобладают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59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(-2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разделяют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точку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зрения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том,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товары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произведенные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России,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-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это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гарантия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качества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удобства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3FA88F"/>
                </a:solidFill>
              </a:rPr>
              <a:t>Доля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респондентов,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обладающих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уверенным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знанием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проведении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России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десятилетия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науки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(выбрали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«Да,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знаю»),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снизилась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составила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14%</a:t>
            </a:r>
            <a:r>
              <a:rPr lang="ru-RU" sz="1400" b="1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(-5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Еще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44%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(+4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высказались,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что-то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этом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слышали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(то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той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иной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мере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информированы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половины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58%,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информированности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по-прежнему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выше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студентов,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отрицательной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динамикой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69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%,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-5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545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629EE04-A12B-403D-9232-CF7FEC9E77C2}"/>
              </a:ext>
            </a:extLst>
          </p:cNvPr>
          <p:cNvSpPr txBox="1">
            <a:spLocks/>
          </p:cNvSpPr>
          <p:nvPr/>
        </p:nvSpPr>
        <p:spPr>
          <a:xfrm>
            <a:off x="380960" y="332227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/>
              <a:t>Основные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выводы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54AC2-8B13-4F02-90FA-4E057E57F1CB}"/>
              </a:ext>
            </a:extLst>
          </p:cNvPr>
          <p:cNvSpPr txBox="1"/>
          <p:nvPr/>
        </p:nvSpPr>
        <p:spPr>
          <a:xfrm>
            <a:off x="380960" y="968824"/>
            <a:ext cx="100780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14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1400" b="1" dirty="0">
                <a:solidFill>
                  <a:srgbClr val="3FA88F"/>
                </a:solidFill>
              </a:rPr>
              <a:t>Престиж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научной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деятельности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остается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достаточно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высоким</a:t>
            </a:r>
            <a:r>
              <a:rPr lang="ru-RU" sz="1400" dirty="0"/>
              <a:t>.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Так,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64%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(-1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хотели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бы,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качестве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своего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будущего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выбрали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работу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исследований.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Среди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студентов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заметен</a:t>
            </a:r>
            <a:r>
              <a:rPr lang="ru-RU" sz="1400" b="1" dirty="0" smtClean="0">
                <a:solidFill>
                  <a:srgbClr val="141414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рост</a:t>
            </a:r>
            <a:r>
              <a:rPr lang="ru-RU" sz="1400" b="1" dirty="0" smtClean="0">
                <a:solidFill>
                  <a:srgbClr val="1C1C1C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показателя</a:t>
            </a:r>
            <a:r>
              <a:rPr lang="ru-RU" sz="1400" b="1" dirty="0" smtClean="0">
                <a:solidFill>
                  <a:srgbClr val="060604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привлекательности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научной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карьеры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36%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(+5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.):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столько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декларируют,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планируют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строить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карьеру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научной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сфере.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Примечательно,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большинство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родителей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которых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привлекает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перспектива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научной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карьеры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их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детей,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студентов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собирающихся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строить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карьеру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сфере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науки,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по-прежнему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ориентированы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работу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России,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причем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за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последний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год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стали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так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говорить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чаще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(85%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92%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соответственно,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+4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+6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соответственно).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1400" b="1" dirty="0">
                <a:solidFill>
                  <a:srgbClr val="3FA88F"/>
                </a:solidFill>
              </a:rPr>
              <a:t>Условия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для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ведения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исследовательской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деятельности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оцениваются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умеренно-позитивно,</a:t>
            </a:r>
            <a:r>
              <a:rPr lang="ru-RU" sz="1400" b="1" dirty="0" smtClean="0">
                <a:solidFill>
                  <a:srgbClr val="060604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фиксируется</a:t>
            </a:r>
            <a:r>
              <a:rPr lang="ru-RU" sz="1400" b="1" dirty="0" smtClean="0">
                <a:solidFill>
                  <a:srgbClr val="2A282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небольшая</a:t>
            </a:r>
            <a:r>
              <a:rPr lang="ru-RU" sz="1400" b="1" dirty="0" smtClean="0">
                <a:solidFill>
                  <a:srgbClr val="020000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позитивная</a:t>
            </a:r>
            <a:r>
              <a:rPr lang="ru-RU" sz="1400" b="1" dirty="0" smtClean="0">
                <a:solidFill>
                  <a:srgbClr val="0A0A08"/>
                </a:solidFill>
              </a:rPr>
              <a:t> </a:t>
            </a:r>
            <a:r>
              <a:rPr lang="ru-RU" sz="1400" b="1" dirty="0" smtClean="0">
                <a:solidFill>
                  <a:srgbClr val="3FA88F"/>
                </a:solidFill>
              </a:rPr>
              <a:t>динамика:</a:t>
            </a:r>
            <a:r>
              <a:rPr lang="ru-RU" sz="1400" b="1" dirty="0" smtClean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41%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(+3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присваивают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оценки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«очень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хорошо»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хорошо».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1400" b="1" dirty="0">
                <a:solidFill>
                  <a:srgbClr val="3FA88F"/>
                </a:solidFill>
              </a:rPr>
              <a:t>ТОП-3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наук,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развивать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для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достижения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технологического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лидерства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мнению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респондентов,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lang="ru-RU" sz="1400" dirty="0" smtClean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медицинские,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технические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сельскохозяйственные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науки.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первую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строчку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ставят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технические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науки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(70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%).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этом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респондентов</a:t>
            </a: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не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сформировалось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однозначное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мнение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относительно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роли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научных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исследований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dirty="0"/>
              <a:t>в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/>
              <a:t>достижении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/>
              <a:t>технологического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 smtClean="0"/>
              <a:t>лидерства.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/>
              <a:t>Так,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/>
              <a:t>33%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/>
              <a:t>считают,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/>
              <a:t>что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/>
              <a:t>научные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/>
              <a:t>исследования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/>
              <a:t>являются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/>
              <a:t>ключевым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/>
              <a:t>фактором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/>
              <a:t>технологического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 smtClean="0"/>
              <a:t>развития,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/>
              <a:t>в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/>
              <a:t>то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/>
              <a:t>время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/>
              <a:t>как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/>
              <a:t>34%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/>
              <a:t>-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/>
              <a:t>достижение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/>
              <a:t>технологического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/>
              <a:t>лидерства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/>
              <a:t>в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/>
              <a:t>большей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/>
              <a:t>степени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/>
              <a:t>зависит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/>
              <a:t>от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/>
              <a:t>эффективного</a:t>
            </a:r>
            <a:r>
              <a:rPr lang="ru-RU" sz="1400" dirty="0">
                <a:solidFill>
                  <a:srgbClr val="2A2828"/>
                </a:solidFill>
              </a:rPr>
              <a:t> </a:t>
            </a:r>
            <a:r>
              <a:rPr lang="ru-RU" sz="1400" dirty="0"/>
              <a:t>управления,</a:t>
            </a:r>
            <a:r>
              <a:rPr lang="ru-RU" sz="1400" dirty="0">
                <a:solidFill>
                  <a:srgbClr val="020000"/>
                </a:solidFill>
              </a:rPr>
              <a:t> </a:t>
            </a:r>
            <a:r>
              <a:rPr lang="ru-RU" sz="1400" dirty="0"/>
              <a:t>инвестиций</a:t>
            </a:r>
            <a:r>
              <a:rPr lang="ru-RU" sz="1400" dirty="0">
                <a:solidFill>
                  <a:srgbClr val="0A0A08"/>
                </a:solidFill>
              </a:rPr>
              <a:t> </a:t>
            </a:r>
            <a:r>
              <a:rPr lang="ru-RU" sz="1400" dirty="0"/>
              <a:t>и</a:t>
            </a:r>
            <a:r>
              <a:rPr lang="ru-RU" sz="1400" dirty="0">
                <a:solidFill>
                  <a:srgbClr val="0A0A0A"/>
                </a:solidFill>
              </a:rPr>
              <a:t> </a:t>
            </a:r>
            <a:r>
              <a:rPr lang="ru-RU" sz="1400" dirty="0"/>
              <a:t>других</a:t>
            </a:r>
            <a:r>
              <a:rPr lang="ru-RU" sz="1400" dirty="0">
                <a:solidFill>
                  <a:srgbClr val="20201E"/>
                </a:solidFill>
              </a:rPr>
              <a:t> </a:t>
            </a:r>
            <a:r>
              <a:rPr lang="ru-RU" sz="1400" dirty="0"/>
              <a:t>факторов,</a:t>
            </a:r>
            <a:r>
              <a:rPr lang="ru-RU" sz="1400" dirty="0">
                <a:solidFill>
                  <a:srgbClr val="1C1A1A"/>
                </a:solidFill>
              </a:rPr>
              <a:t> </a:t>
            </a:r>
            <a:r>
              <a:rPr lang="ru-RU" sz="1400" dirty="0"/>
              <a:t>нежели</a:t>
            </a:r>
            <a:r>
              <a:rPr lang="ru-RU" sz="1400" dirty="0">
                <a:solidFill>
                  <a:srgbClr val="141414"/>
                </a:solidFill>
              </a:rPr>
              <a:t> </a:t>
            </a:r>
            <a:r>
              <a:rPr lang="ru-RU" sz="1400" dirty="0"/>
              <a:t>от</a:t>
            </a:r>
            <a:r>
              <a:rPr lang="ru-RU" sz="1400" dirty="0">
                <a:solidFill>
                  <a:srgbClr val="1C1C1C"/>
                </a:solidFill>
              </a:rPr>
              <a:t> </a:t>
            </a:r>
            <a:r>
              <a:rPr lang="ru-RU" sz="1400" dirty="0"/>
              <a:t>научных</a:t>
            </a:r>
            <a:r>
              <a:rPr lang="ru-RU" sz="1400" dirty="0">
                <a:solidFill>
                  <a:srgbClr val="060604"/>
                </a:solidFill>
              </a:rPr>
              <a:t> </a:t>
            </a:r>
            <a:r>
              <a:rPr lang="ru-RU" sz="1400" dirty="0" smtClean="0"/>
              <a:t>исследований.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1400" b="1" dirty="0">
                <a:solidFill>
                  <a:srgbClr val="3FA88F"/>
                </a:solidFill>
              </a:rPr>
              <a:t>Наибольшая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информированность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рамках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приоритетных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направлений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научно-технологического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развития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России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фиксируется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относительно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безопасности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получения,</a:t>
            </a:r>
            <a:r>
              <a:rPr lang="ru-RU" sz="1400" b="1" dirty="0">
                <a:solidFill>
                  <a:srgbClr val="0A0A0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хранения,</a:t>
            </a:r>
            <a:r>
              <a:rPr lang="ru-RU" sz="1400" b="1" dirty="0">
                <a:solidFill>
                  <a:srgbClr val="20201E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передачи</a:t>
            </a:r>
            <a:r>
              <a:rPr lang="ru-RU" sz="1400" b="1" dirty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обработки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информации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(48%),</a:t>
            </a:r>
            <a:r>
              <a:rPr lang="ru-RU" sz="1400" dirty="0" smtClean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обеспечения</a:t>
            </a:r>
            <a:r>
              <a:rPr lang="ru-RU" sz="1400" b="1" dirty="0">
                <a:solidFill>
                  <a:srgbClr val="020000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здорового</a:t>
            </a:r>
            <a:r>
              <a:rPr lang="ru-RU" sz="1400" b="1" dirty="0">
                <a:solidFill>
                  <a:srgbClr val="0A0A0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долголетия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(46%)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интеллектуальных</a:t>
            </a:r>
            <a:r>
              <a:rPr lang="ru-RU" sz="1400" b="1" dirty="0">
                <a:solidFill>
                  <a:srgbClr val="14141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транспортных</a:t>
            </a:r>
            <a:r>
              <a:rPr lang="ru-RU" sz="1400" b="1" dirty="0">
                <a:solidFill>
                  <a:srgbClr val="1C1C1C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и</a:t>
            </a:r>
            <a:r>
              <a:rPr lang="ru-RU" sz="1400" b="1" dirty="0">
                <a:solidFill>
                  <a:srgbClr val="060604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телекоммуникационных</a:t>
            </a:r>
            <a:r>
              <a:rPr lang="ru-RU" sz="1400" b="1" dirty="0">
                <a:solidFill>
                  <a:srgbClr val="2A2828"/>
                </a:solidFill>
              </a:rPr>
              <a:t> </a:t>
            </a:r>
            <a:r>
              <a:rPr lang="ru-RU" sz="1400" b="1" dirty="0">
                <a:solidFill>
                  <a:srgbClr val="3FA88F"/>
                </a:solidFill>
              </a:rPr>
              <a:t>систем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400" dirty="0" smtClean="0">
                <a:solidFill>
                  <a:srgbClr val="02000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включая</a:t>
            </a:r>
            <a:r>
              <a:rPr lang="ru-RU" sz="1400" dirty="0" smtClean="0">
                <a:solidFill>
                  <a:srgbClr val="0A0A08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автономные</a:t>
            </a:r>
            <a:r>
              <a:rPr lang="ru-RU" sz="1400" dirty="0" smtClean="0">
                <a:solidFill>
                  <a:srgbClr val="0A0A0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транспортные</a:t>
            </a:r>
            <a:r>
              <a:rPr lang="ru-RU" sz="1400" dirty="0" smtClean="0">
                <a:solidFill>
                  <a:srgbClr val="20201E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</a:t>
            </a:r>
            <a:r>
              <a:rPr lang="ru-RU" sz="1400" dirty="0" smtClean="0">
                <a:solidFill>
                  <a:srgbClr val="1C1A1A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(45%).</a:t>
            </a:r>
            <a:r>
              <a:rPr lang="ru-RU" sz="1400" dirty="0" smtClean="0">
                <a:solidFill>
                  <a:srgbClr val="141414"/>
                </a:solidFill>
              </a:rPr>
              <a:t>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7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8546909" cy="2071702"/>
          </a:xfrm>
        </p:spPr>
        <p:txBody>
          <a:bodyPr/>
          <a:lstStyle/>
          <a:p>
            <a:r>
              <a:rPr lang="ru-RU" dirty="0"/>
              <a:t>Общая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информированность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о</a:t>
            </a:r>
            <a:r>
              <a:rPr lang="ru-RU" dirty="0">
                <a:solidFill>
                  <a:srgbClr val="2A2828"/>
                </a:solidFill>
              </a:rPr>
              <a:t> </a:t>
            </a:r>
            <a:br>
              <a:rPr lang="ru-RU" dirty="0"/>
            </a:br>
            <a:r>
              <a:rPr lang="ru-RU" dirty="0"/>
              <a:t>сфере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науки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технологий</a:t>
            </a:r>
            <a:r>
              <a:rPr lang="ru-RU" dirty="0">
                <a:solidFill>
                  <a:srgbClr val="2020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66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D081F-3586-40CF-8F80-BD20565C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информированность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о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сфере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науки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технологий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B8F872-3655-436C-9C5D-46761673B25B}"/>
              </a:ext>
            </a:extLst>
          </p:cNvPr>
          <p:cNvSpPr/>
          <p:nvPr/>
        </p:nvSpPr>
        <p:spPr>
          <a:xfrm>
            <a:off x="523702" y="828057"/>
            <a:ext cx="994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Скажите,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пожалуйста,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течение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последнего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года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встречали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в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СМИ/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интернете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материалы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о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российских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ученых,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инженерах,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научных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коллективах,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разработчиках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новых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технологий,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новых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открытиях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и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так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далее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не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встречали?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  <a:r>
              <a:rPr lang="ru-RU" sz="1000" i="1" dirty="0"/>
              <a:t>один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ответ,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75CC519-8533-421C-933A-2E025E8F8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259460"/>
              </p:ext>
            </p:extLst>
          </p:nvPr>
        </p:nvGraphicFramePr>
        <p:xfrm>
          <a:off x="998464" y="1306736"/>
          <a:ext cx="6780129" cy="3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F1DA22-7FD6-4177-AC40-C17CCB239CBC}"/>
              </a:ext>
            </a:extLst>
          </p:cNvPr>
          <p:cNvSpPr txBox="1"/>
          <p:nvPr/>
        </p:nvSpPr>
        <p:spPr>
          <a:xfrm>
            <a:off x="8813969" y="5295397"/>
            <a:ext cx="3055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Здесь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далее: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вовлеченные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те,</a:t>
            </a:r>
            <a:r>
              <a:rPr lang="ru-RU" sz="800" i="1" dirty="0">
                <a:solidFill>
                  <a:srgbClr val="020000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кто</a:t>
            </a:r>
            <a:r>
              <a:rPr lang="ru-RU" sz="800" i="1" dirty="0">
                <a:solidFill>
                  <a:srgbClr val="0A0A0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работает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сфере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науки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или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работает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кто-то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из</a:t>
            </a:r>
            <a:r>
              <a:rPr lang="ru-RU" sz="800" i="1" dirty="0">
                <a:solidFill>
                  <a:srgbClr val="020000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окружения</a:t>
            </a:r>
            <a:r>
              <a:rPr lang="ru-RU" sz="800" i="1" dirty="0">
                <a:solidFill>
                  <a:srgbClr val="0A0A0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n=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432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 err="1">
                <a:solidFill>
                  <a:schemeClr val="bg1">
                    <a:lumMod val="50000"/>
                  </a:schemeClr>
                </a:solidFill>
              </a:rPr>
              <a:t>невовлеченные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те,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кто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не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работает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800" i="1" dirty="0">
                <a:solidFill>
                  <a:srgbClr val="020000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сфере</a:t>
            </a:r>
            <a:r>
              <a:rPr lang="ru-RU" sz="800" i="1" dirty="0">
                <a:solidFill>
                  <a:srgbClr val="0A0A08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науки</a:t>
            </a:r>
            <a:r>
              <a:rPr lang="ru-RU" sz="800" i="1" dirty="0">
                <a:solidFill>
                  <a:srgbClr val="0A0A0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800" i="1" dirty="0">
                <a:solidFill>
                  <a:srgbClr val="20201E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не</a:t>
            </a:r>
            <a:r>
              <a:rPr lang="ru-RU" sz="800" i="1" dirty="0">
                <a:solidFill>
                  <a:srgbClr val="1C1A1A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работает</a:t>
            </a:r>
            <a:r>
              <a:rPr lang="ru-RU" sz="800" i="1" dirty="0">
                <a:solidFill>
                  <a:srgbClr val="14141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никто</a:t>
            </a:r>
            <a:r>
              <a:rPr lang="ru-RU" sz="800" i="1" dirty="0">
                <a:solidFill>
                  <a:srgbClr val="1C1C1C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из</a:t>
            </a:r>
            <a:r>
              <a:rPr lang="ru-RU" sz="800" i="1" dirty="0">
                <a:solidFill>
                  <a:srgbClr val="060604"/>
                </a:solidFill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</a:rPr>
              <a:t>окружения</a:t>
            </a:r>
            <a:r>
              <a:rPr lang="ru-RU" sz="800" i="1" dirty="0">
                <a:solidFill>
                  <a:srgbClr val="2A2828"/>
                </a:solidFill>
              </a:rPr>
              <a:t>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(n=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1159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EF873-BDCF-474A-8193-502491433D0E}"/>
              </a:ext>
            </a:extLst>
          </p:cNvPr>
          <p:cNvSpPr txBox="1"/>
          <p:nvPr/>
        </p:nvSpPr>
        <p:spPr>
          <a:xfrm>
            <a:off x="223736" y="3667081"/>
            <a:ext cx="945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u="sng" dirty="0">
                <a:solidFill>
                  <a:schemeClr val="bg1">
                    <a:lumMod val="50000"/>
                  </a:schemeClr>
                </a:solidFill>
              </a:rPr>
              <a:t>Наполненность групп: </a:t>
            </a:r>
            <a:br>
              <a:rPr lang="ru-RU" sz="800" b="1" i="1" u="sng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800" b="1" i="1" u="sng" dirty="0" smtClean="0">
                <a:solidFill>
                  <a:schemeClr val="bg1">
                    <a:lumMod val="50000"/>
                  </a:schemeClr>
                </a:solidFill>
              </a:rPr>
              <a:t>2024 год: </a:t>
            </a:r>
            <a:r>
              <a:rPr lang="ru-RU" sz="800" i="1" u="sng" dirty="0">
                <a:solidFill>
                  <a:schemeClr val="bg1">
                    <a:lumMod val="50000"/>
                  </a:schemeClr>
                </a:solidFill>
              </a:rPr>
              <a:t>Население РФ (все опрошенные) – 1 600 респондентов; Студенты – </a:t>
            </a:r>
            <a:r>
              <a:rPr lang="ru-RU" sz="800" i="1" u="sng" dirty="0" smtClean="0">
                <a:solidFill>
                  <a:schemeClr val="bg1">
                    <a:lumMod val="50000"/>
                  </a:schemeClr>
                </a:solidFill>
              </a:rPr>
              <a:t>345 респондентов; </a:t>
            </a:r>
            <a:r>
              <a:rPr lang="ru-RU" sz="800" i="1" u="sng" dirty="0">
                <a:solidFill>
                  <a:schemeClr val="bg1">
                    <a:lumMod val="50000"/>
                  </a:schemeClr>
                </a:solidFill>
              </a:rPr>
              <a:t>Родители детей несовершеннолетнего возраста – </a:t>
            </a:r>
            <a:r>
              <a:rPr lang="ru-RU" sz="800" i="1" u="sng" dirty="0" smtClean="0">
                <a:solidFill>
                  <a:schemeClr val="bg1">
                    <a:lumMod val="50000"/>
                  </a:schemeClr>
                </a:solidFill>
              </a:rPr>
              <a:t>683 респондента</a:t>
            </a:r>
            <a:endParaRPr lang="ru-RU" sz="800" b="1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800" b="1" i="1" u="sng" dirty="0" smtClean="0">
                <a:solidFill>
                  <a:schemeClr val="bg1">
                    <a:lumMod val="50000"/>
                  </a:schemeClr>
                </a:solidFill>
              </a:rPr>
              <a:t>2023 </a:t>
            </a:r>
            <a:r>
              <a:rPr lang="ru-RU" sz="800" b="1" i="1" u="sng" dirty="0">
                <a:solidFill>
                  <a:schemeClr val="bg1">
                    <a:lumMod val="50000"/>
                  </a:schemeClr>
                </a:solidFill>
              </a:rPr>
              <a:t>год: </a:t>
            </a:r>
            <a:r>
              <a:rPr lang="ru-RU" sz="800" i="1" u="sng" dirty="0">
                <a:solidFill>
                  <a:schemeClr val="bg1">
                    <a:lumMod val="50000"/>
                  </a:schemeClr>
                </a:solidFill>
              </a:rPr>
              <a:t>Население РФ (все опрошенные) – 1 600 респондентов; Студенты – 343 респондента; Родители детей несовершеннолетнего возраста – 689 респондентов</a:t>
            </a:r>
          </a:p>
          <a:p>
            <a:r>
              <a:rPr lang="ru-RU" sz="800" b="1" i="1" u="sng" dirty="0">
                <a:solidFill>
                  <a:schemeClr val="bg1">
                    <a:lumMod val="50000"/>
                  </a:schemeClr>
                </a:solidFill>
              </a:rPr>
              <a:t>2022 год: </a:t>
            </a:r>
            <a:r>
              <a:rPr lang="ru-RU" sz="800" i="1" u="sng" dirty="0">
                <a:solidFill>
                  <a:schemeClr val="bg1">
                    <a:lumMod val="50000"/>
                  </a:schemeClr>
                </a:solidFill>
              </a:rPr>
              <a:t>Население РФ (все опрошенные) – 1 600 респондентов; Студенты – 349 респондентов; Родители детей несовершеннолетнего возраста – 694 респондента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52A83A6-6A09-47E5-96BD-7B48510B8678}"/>
              </a:ext>
            </a:extLst>
          </p:cNvPr>
          <p:cNvSpPr/>
          <p:nvPr/>
        </p:nvSpPr>
        <p:spPr>
          <a:xfrm>
            <a:off x="-19530" y="4299253"/>
            <a:ext cx="9942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Доля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встречавших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материалы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по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группам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(</a:t>
            </a:r>
            <a:r>
              <a:rPr lang="ru-RU" sz="1200" b="1" dirty="0" smtClean="0"/>
              <a:t>2024</a:t>
            </a:r>
            <a:r>
              <a:rPr lang="ru-RU" sz="1200" b="1" dirty="0" smtClean="0">
                <a:solidFill>
                  <a:srgbClr val="141414"/>
                </a:solidFill>
              </a:rPr>
              <a:t> </a:t>
            </a:r>
            <a:r>
              <a:rPr lang="ru-RU" sz="1200" b="1" dirty="0"/>
              <a:t>г.)</a:t>
            </a:r>
            <a:endParaRPr lang="ru-RU" sz="1000" i="1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571917"/>
              </p:ext>
            </p:extLst>
          </p:nvPr>
        </p:nvGraphicFramePr>
        <p:xfrm>
          <a:off x="1068152" y="1661560"/>
          <a:ext cx="6833074" cy="20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584960" y="1719665"/>
            <a:ext cx="6531429" cy="624874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EB64B6-54A1-4EE0-936A-FE4E56AD7FA8}"/>
              </a:ext>
            </a:extLst>
          </p:cNvPr>
          <p:cNvGrpSpPr/>
          <p:nvPr/>
        </p:nvGrpSpPr>
        <p:grpSpPr>
          <a:xfrm>
            <a:off x="4666023" y="4635316"/>
            <a:ext cx="4576606" cy="1791792"/>
            <a:chOff x="5656017" y="4521759"/>
            <a:chExt cx="4674107" cy="1791792"/>
          </a:xfrm>
        </p:grpSpPr>
        <p:graphicFrame>
          <p:nvGraphicFramePr>
            <p:cNvPr id="23" name="Диаграмма 22">
              <a:extLst>
                <a:ext uri="{FF2B5EF4-FFF2-40B4-BE49-F238E27FC236}">
                  <a16:creationId xmlns:a16="http://schemas.microsoft.com/office/drawing/2014/main" id="{97FB1B58-CC76-49DE-9789-5258C879B7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912111"/>
                </p:ext>
              </p:extLst>
            </p:nvPr>
          </p:nvGraphicFramePr>
          <p:xfrm>
            <a:off x="5656017" y="4521759"/>
            <a:ext cx="4674107" cy="1791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5C0B6736-41EB-4586-8CE9-F758D9D111B2}"/>
                </a:ext>
              </a:extLst>
            </p:cNvPr>
            <p:cNvCxnSpPr/>
            <p:nvPr/>
          </p:nvCxnSpPr>
          <p:spPr>
            <a:xfrm>
              <a:off x="5903939" y="5797804"/>
              <a:ext cx="40076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7AF674-D386-4382-87B9-121BC3974E7D}"/>
              </a:ext>
            </a:extLst>
          </p:cNvPr>
          <p:cNvSpPr txBox="1"/>
          <p:nvPr/>
        </p:nvSpPr>
        <p:spPr>
          <a:xfrm>
            <a:off x="8626662" y="1711055"/>
            <a:ext cx="3277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Фиксируется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показателя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заметности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информации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отечественной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технологиях: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материалы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встречали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42%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опрошенных,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момент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текущего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замера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уже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(49%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опрошенных).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последний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заметный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прирост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произошел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целевой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аудитории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51%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57%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(+6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Традиционно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чаще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такой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информацией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сталкиваются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(66%),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жители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Москвы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Санкт-Петербурга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(60%)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крупных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городов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(57%),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имеющие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высшее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(58%),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вовлеченная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аудитория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(66%).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32239"/>
              </p:ext>
            </p:extLst>
          </p:nvPr>
        </p:nvGraphicFramePr>
        <p:xfrm>
          <a:off x="1942012" y="1706879"/>
          <a:ext cx="1837508" cy="1968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264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560244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21868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Все</a:t>
                      </a:r>
                      <a:r>
                        <a:rPr lang="ru-RU" sz="900" b="1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r>
                        <a:rPr lang="ru-RU" sz="900" b="1" dirty="0" smtClean="0"/>
                        <a:t>опрошенные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21868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Студенты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21868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Родители</a:t>
                      </a:r>
                      <a:r>
                        <a:rPr lang="ru-RU" sz="900" b="1" dirty="0" smtClean="0"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900" b="1" dirty="0" smtClean="0"/>
                        <a:t>несовершеннолетних</a:t>
                      </a:r>
                      <a:r>
                        <a:rPr lang="ru-RU" sz="900" b="1" baseline="0" dirty="0" smtClean="0">
                          <a:solidFill>
                            <a:srgbClr val="2A2828"/>
                          </a:solidFill>
                        </a:rPr>
                        <a:t> </a:t>
                      </a:r>
                      <a:r>
                        <a:rPr lang="ru-RU" sz="900" b="1" baseline="0" dirty="0" smtClean="0"/>
                        <a:t>детей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020000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536222" y="3002822"/>
            <a:ext cx="6624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0EB64B6-54A1-4EE0-936A-FE4E56AD7FA8}"/>
              </a:ext>
            </a:extLst>
          </p:cNvPr>
          <p:cNvGrpSpPr/>
          <p:nvPr/>
        </p:nvGrpSpPr>
        <p:grpSpPr>
          <a:xfrm>
            <a:off x="559932" y="4665796"/>
            <a:ext cx="4576606" cy="1791792"/>
            <a:chOff x="5656017" y="4521759"/>
            <a:chExt cx="4674107" cy="1791792"/>
          </a:xfrm>
        </p:grpSpPr>
        <p:graphicFrame>
          <p:nvGraphicFramePr>
            <p:cNvPr id="33" name="Диаграмма 32">
              <a:extLst>
                <a:ext uri="{FF2B5EF4-FFF2-40B4-BE49-F238E27FC236}">
                  <a16:creationId xmlns:a16="http://schemas.microsoft.com/office/drawing/2014/main" id="{97FB1B58-CC76-49DE-9789-5258C879B7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6409275"/>
                </p:ext>
              </p:extLst>
            </p:nvPr>
          </p:nvGraphicFramePr>
          <p:xfrm>
            <a:off x="5656017" y="4521759"/>
            <a:ext cx="4674107" cy="1791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5C0B6736-41EB-4586-8CE9-F758D9D111B2}"/>
                </a:ext>
              </a:extLst>
            </p:cNvPr>
            <p:cNvCxnSpPr/>
            <p:nvPr/>
          </p:nvCxnSpPr>
          <p:spPr>
            <a:xfrm>
              <a:off x="5912832" y="5641050"/>
              <a:ext cx="4007600" cy="4543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Овал 3"/>
          <p:cNvSpPr/>
          <p:nvPr/>
        </p:nvSpPr>
        <p:spPr>
          <a:xfrm>
            <a:off x="4058192" y="5556068"/>
            <a:ext cx="278677" cy="24384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471849" y="6230983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24649" y="5682342"/>
            <a:ext cx="278677" cy="24384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273140" y="4641669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220889" y="4894217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421186" y="5939246"/>
            <a:ext cx="278677" cy="2438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9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8546909" cy="2071702"/>
          </a:xfrm>
        </p:spPr>
        <p:txBody>
          <a:bodyPr/>
          <a:lstStyle/>
          <a:p>
            <a:r>
              <a:rPr lang="ru-RU" dirty="0"/>
              <a:t>Информированность</a:t>
            </a:r>
            <a:r>
              <a:rPr lang="ru-RU" dirty="0">
                <a:solidFill>
                  <a:srgbClr val="0A0A08"/>
                </a:solidFill>
              </a:rPr>
              <a:t> </a:t>
            </a:r>
            <a:r>
              <a:rPr lang="ru-RU" dirty="0"/>
              <a:t>о</a:t>
            </a:r>
            <a:br>
              <a:rPr lang="ru-RU" dirty="0"/>
            </a:br>
            <a:r>
              <a:rPr lang="ru-RU" dirty="0"/>
              <a:t>современных</a:t>
            </a:r>
            <a:r>
              <a:rPr lang="ru-RU" dirty="0">
                <a:solidFill>
                  <a:srgbClr val="0A0A0A"/>
                </a:solidFill>
              </a:rPr>
              <a:t> </a:t>
            </a:r>
            <a:r>
              <a:rPr lang="ru-RU" dirty="0"/>
              <a:t>российских</a:t>
            </a:r>
            <a:r>
              <a:rPr lang="ru-RU" dirty="0">
                <a:solidFill>
                  <a:srgbClr val="20201E"/>
                </a:solidFill>
              </a:rPr>
              <a:t> </a:t>
            </a:r>
            <a:r>
              <a:rPr lang="ru-RU" dirty="0"/>
              <a:t>ученых</a:t>
            </a:r>
            <a:r>
              <a:rPr lang="ru-RU" dirty="0">
                <a:solidFill>
                  <a:srgbClr val="1C1A1A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141414"/>
                </a:solidFill>
              </a:rPr>
              <a:t> </a:t>
            </a:r>
            <a:r>
              <a:rPr lang="ru-RU" dirty="0"/>
              <a:t>открытиях</a:t>
            </a:r>
            <a:r>
              <a:rPr lang="ru-RU" dirty="0">
                <a:solidFill>
                  <a:srgbClr val="1C1C1C"/>
                </a:solidFill>
              </a:rPr>
              <a:t> </a:t>
            </a:r>
            <a:r>
              <a:rPr lang="ru-RU" dirty="0"/>
              <a:t>(изобретениях)</a:t>
            </a:r>
          </a:p>
        </p:txBody>
      </p:sp>
    </p:spTree>
    <p:extLst>
      <p:ext uri="{BB962C8B-B14F-4D97-AF65-F5344CB8AC3E}">
        <p14:creationId xmlns:p14="http://schemas.microsoft.com/office/powerpoint/2010/main" val="21003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02420-7FEF-40B6-B099-318444AA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Знание</a:t>
            </a:r>
            <a:r>
              <a:rPr lang="ru-RU" dirty="0">
                <a:solidFill>
                  <a:srgbClr val="060604"/>
                </a:solidFill>
              </a:rPr>
              <a:t> </a:t>
            </a:r>
            <a:r>
              <a:rPr lang="ru-RU" dirty="0"/>
              <a:t>современных</a:t>
            </a:r>
            <a:r>
              <a:rPr lang="ru-RU" dirty="0">
                <a:solidFill>
                  <a:srgbClr val="2A2828"/>
                </a:solidFill>
              </a:rPr>
              <a:t> </a:t>
            </a:r>
            <a:r>
              <a:rPr lang="ru-RU" dirty="0"/>
              <a:t>российских</a:t>
            </a:r>
            <a:r>
              <a:rPr lang="ru-RU" dirty="0">
                <a:solidFill>
                  <a:srgbClr val="020000"/>
                </a:solidFill>
              </a:rPr>
              <a:t> </a:t>
            </a:r>
            <a:r>
              <a:rPr lang="ru-RU" dirty="0"/>
              <a:t>ученых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254A256-04C4-441E-AED2-7AE0584BE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417523"/>
              </p:ext>
            </p:extLst>
          </p:nvPr>
        </p:nvGraphicFramePr>
        <p:xfrm>
          <a:off x="1419806" y="1226054"/>
          <a:ext cx="6780129" cy="3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4C14E33-F781-4DC3-AE36-FDE483CAA265}"/>
              </a:ext>
            </a:extLst>
          </p:cNvPr>
          <p:cNvSpPr txBox="1"/>
          <p:nvPr/>
        </p:nvSpPr>
        <p:spPr>
          <a:xfrm>
            <a:off x="8813074" y="1702348"/>
            <a:ext cx="31873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осведомленности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современных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стабилен: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49%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опрошенных,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аналогично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предыдущим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двум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годам,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знакомы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имена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иных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современных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российских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ученых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предложенного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списка.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последние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два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вырос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информированности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(48%).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ЦА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последний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фиксируется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показателя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ru-RU" sz="1200" dirty="0" smtClean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(+4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п.п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предыдущему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году).</a:t>
            </a:r>
            <a:r>
              <a:rPr lang="ru-RU" sz="1200" dirty="0" smtClean="0">
                <a:solidFill>
                  <a:srgbClr val="0A0A08"/>
                </a:solidFill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Самыми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известными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учеными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оказались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микробиолог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А.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Гинцбург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В.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Садовничий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26%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25%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ответов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соответственно).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200" dirty="0" smtClean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третье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 smtClean="0">
                <a:solidFill>
                  <a:srgbClr val="0A0A0A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четвертое</a:t>
            </a:r>
            <a:r>
              <a:rPr lang="ru-RU" sz="1200" dirty="0" smtClean="0">
                <a:solidFill>
                  <a:srgbClr val="20201E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места</a:t>
            </a:r>
            <a:r>
              <a:rPr lang="ru-RU" sz="1200" dirty="0" smtClean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узнаваемости</a:t>
            </a:r>
            <a:r>
              <a:rPr lang="ru-RU" sz="1200" dirty="0">
                <a:solidFill>
                  <a:srgbClr val="1C1C1C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вышли</a:t>
            </a:r>
            <a:r>
              <a:rPr lang="ru-RU" sz="1200" dirty="0">
                <a:solidFill>
                  <a:srgbClr val="060604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специалисты-физики</a:t>
            </a:r>
            <a:r>
              <a:rPr lang="ru-RU" sz="1200" dirty="0">
                <a:solidFill>
                  <a:srgbClr val="2A282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sz="1200" dirty="0">
                <a:solidFill>
                  <a:srgbClr val="02000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М.</a:t>
            </a:r>
            <a:r>
              <a:rPr lang="ru-RU" sz="1200" dirty="0">
                <a:solidFill>
                  <a:srgbClr val="0A0A08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Ковальчук</a:t>
            </a:r>
            <a:r>
              <a:rPr lang="ru-RU" sz="1200" dirty="0">
                <a:solidFill>
                  <a:srgbClr val="0A0A0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>
                <a:solidFill>
                  <a:srgbClr val="20201E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Ю.</a:t>
            </a:r>
            <a:r>
              <a:rPr lang="ru-RU" sz="1200" dirty="0">
                <a:solidFill>
                  <a:srgbClr val="1C1A1A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Оганесян</a:t>
            </a:r>
            <a:r>
              <a:rPr lang="ru-RU" sz="1200" dirty="0">
                <a:solidFill>
                  <a:srgbClr val="14141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(14%</a:t>
            </a:r>
            <a:r>
              <a:rPr lang="ru-RU" sz="1200" dirty="0" smtClean="0">
                <a:solidFill>
                  <a:srgbClr val="1C1C1C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200" dirty="0" smtClean="0">
                <a:solidFill>
                  <a:srgbClr val="060604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10%</a:t>
            </a:r>
            <a:r>
              <a:rPr lang="ru-RU" sz="1200" dirty="0" smtClean="0">
                <a:solidFill>
                  <a:srgbClr val="2A2828"/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соответственно).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9015C46-6E06-4F21-83E1-2827C05DDAAE}"/>
              </a:ext>
            </a:extLst>
          </p:cNvPr>
          <p:cNvSpPr/>
          <p:nvPr/>
        </p:nvSpPr>
        <p:spPr>
          <a:xfrm>
            <a:off x="523702" y="828057"/>
            <a:ext cx="9942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Сейчас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я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зачитаю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список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современных</a:t>
            </a:r>
            <a:r>
              <a:rPr lang="ru-RU" sz="1200" b="1" dirty="0">
                <a:solidFill>
                  <a:srgbClr val="1C1A1A"/>
                </a:solidFill>
              </a:rPr>
              <a:t> </a:t>
            </a:r>
            <a:r>
              <a:rPr lang="ru-RU" sz="1200" b="1" dirty="0"/>
              <a:t>российских</a:t>
            </a:r>
            <a:r>
              <a:rPr lang="ru-RU" sz="1200" b="1" dirty="0">
                <a:solidFill>
                  <a:srgbClr val="141414"/>
                </a:solidFill>
              </a:rPr>
              <a:t> </a:t>
            </a:r>
            <a:r>
              <a:rPr lang="ru-RU" sz="1200" b="1" dirty="0"/>
              <a:t>ученых,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а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Вы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скажите,</a:t>
            </a:r>
            <a:r>
              <a:rPr lang="ru-RU" sz="1200" b="1" dirty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знаете</a:t>
            </a:r>
            <a:r>
              <a:rPr lang="ru-RU" sz="1200" b="1" dirty="0">
                <a:solidFill>
                  <a:srgbClr val="0A0A08"/>
                </a:solidFill>
              </a:rPr>
              <a:t> </a:t>
            </a:r>
            <a:r>
              <a:rPr lang="ru-RU" sz="1200" b="1" dirty="0"/>
              <a:t>кого-либо</a:t>
            </a:r>
            <a:r>
              <a:rPr lang="ru-RU" sz="1200" b="1" dirty="0">
                <a:solidFill>
                  <a:srgbClr val="0A0A0A"/>
                </a:solidFill>
              </a:rPr>
              <a:t> </a:t>
            </a:r>
            <a:r>
              <a:rPr lang="ru-RU" sz="1200" b="1" dirty="0"/>
              <a:t>или</a:t>
            </a:r>
            <a:r>
              <a:rPr lang="ru-RU" sz="1200" b="1" dirty="0">
                <a:solidFill>
                  <a:srgbClr val="20201E"/>
                </a:solidFill>
              </a:rPr>
              <a:t> </a:t>
            </a:r>
            <a:r>
              <a:rPr lang="ru-RU" sz="1200" b="1" dirty="0"/>
              <a:t>нет</a:t>
            </a:r>
            <a:r>
              <a:rPr lang="ru-RU" sz="1200" b="1" dirty="0" smtClean="0"/>
              <a:t>?</a:t>
            </a:r>
            <a:r>
              <a:rPr lang="ru-RU" sz="1200" b="1" dirty="0" smtClean="0">
                <a:solidFill>
                  <a:srgbClr val="1C1A1A"/>
                </a:solidFill>
              </a:rPr>
              <a:t> </a:t>
            </a:r>
            <a:endParaRPr lang="ru-RU" sz="1200" b="1" dirty="0"/>
          </a:p>
          <a:p>
            <a:pPr algn="ctr"/>
            <a:r>
              <a:rPr lang="ru-RU" sz="1000" i="1" dirty="0"/>
              <a:t>(закрытый</a:t>
            </a:r>
            <a:r>
              <a:rPr lang="ru-RU" sz="1000" i="1" dirty="0">
                <a:solidFill>
                  <a:srgbClr val="141414"/>
                </a:solidFill>
              </a:rPr>
              <a:t> </a:t>
            </a:r>
            <a:r>
              <a:rPr lang="ru-RU" sz="1000" i="1" dirty="0"/>
              <a:t>вопрос,</a:t>
            </a:r>
            <a:r>
              <a:rPr lang="ru-RU" sz="1000" i="1" dirty="0">
                <a:solidFill>
                  <a:srgbClr val="1C1C1C"/>
                </a:solidFill>
              </a:rPr>
              <a:t> </a:t>
            </a:r>
            <a:r>
              <a:rPr lang="ru-RU" sz="1000" i="1" dirty="0"/>
              <a:t>несколько</a:t>
            </a:r>
            <a:r>
              <a:rPr lang="ru-RU" sz="1000" i="1" dirty="0">
                <a:solidFill>
                  <a:srgbClr val="060604"/>
                </a:solidFill>
              </a:rPr>
              <a:t> </a:t>
            </a:r>
            <a:r>
              <a:rPr lang="ru-RU" sz="1000" i="1" dirty="0"/>
              <a:t>ответов,</a:t>
            </a:r>
            <a:r>
              <a:rPr lang="ru-RU" sz="1000" i="1" dirty="0">
                <a:solidFill>
                  <a:srgbClr val="2A2828"/>
                </a:solidFill>
              </a:rPr>
              <a:t> </a:t>
            </a:r>
            <a:r>
              <a:rPr lang="ru-RU" sz="1000" i="1" dirty="0"/>
              <a:t>в</a:t>
            </a:r>
            <a:r>
              <a:rPr lang="ru-RU" sz="1000" i="1" dirty="0">
                <a:solidFill>
                  <a:srgbClr val="020000"/>
                </a:solidFill>
              </a:rPr>
              <a:t> </a:t>
            </a:r>
            <a:r>
              <a:rPr lang="ru-RU" sz="1000" i="1" dirty="0"/>
              <a:t>%</a:t>
            </a:r>
            <a:r>
              <a:rPr lang="ru-RU" sz="1000" i="1" dirty="0">
                <a:solidFill>
                  <a:srgbClr val="0A0A08"/>
                </a:solidFill>
              </a:rPr>
              <a:t> </a:t>
            </a:r>
            <a:r>
              <a:rPr lang="ru-RU" sz="1000" i="1" dirty="0"/>
              <a:t>от</a:t>
            </a:r>
            <a:r>
              <a:rPr lang="ru-RU" sz="1000" i="1" dirty="0">
                <a:solidFill>
                  <a:srgbClr val="0A0A0A"/>
                </a:solidFill>
              </a:rPr>
              <a:t> </a:t>
            </a:r>
            <a:r>
              <a:rPr lang="ru-RU" sz="1000" i="1" dirty="0"/>
              <a:t>всех</a:t>
            </a:r>
            <a:r>
              <a:rPr lang="ru-RU" sz="1000" i="1" dirty="0">
                <a:solidFill>
                  <a:srgbClr val="20201E"/>
                </a:solidFill>
              </a:rPr>
              <a:t> </a:t>
            </a:r>
            <a:r>
              <a:rPr lang="ru-RU" sz="1000" i="1" dirty="0"/>
              <a:t>опрошенных)</a:t>
            </a:r>
            <a:r>
              <a:rPr lang="ru-RU" sz="1000" i="1" dirty="0">
                <a:solidFill>
                  <a:srgbClr val="1C1A1A"/>
                </a:solidFill>
              </a:rPr>
              <a:t> 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D289B061-8689-454E-9099-EAA57095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80773"/>
              </p:ext>
            </p:extLst>
          </p:nvPr>
        </p:nvGraphicFramePr>
        <p:xfrm>
          <a:off x="359562" y="3842889"/>
          <a:ext cx="8125088" cy="255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Все</a:t>
                      </a:r>
                      <a:r>
                        <a:rPr lang="ru-RU" sz="900" dirty="0">
                          <a:solidFill>
                            <a:srgbClr val="141414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опрошенные</a:t>
                      </a: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Студенты</a:t>
                      </a: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Родители</a:t>
                      </a:r>
                    </a:p>
                  </a:txBody>
                  <a:tcPr anchor="ctr">
                    <a:solidFill>
                      <a:srgbClr val="3FA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</a:t>
                      </a:r>
                      <a:r>
                        <a:rPr lang="ru-RU" sz="900" b="0" i="0" u="none" strike="noStrike" kern="1200" dirty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Гинцбург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Виктор</a:t>
                      </a:r>
                      <a:r>
                        <a:rPr lang="ru-RU" sz="900" b="0" i="0" u="none" strike="noStrike" kern="1200" dirty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Садовничий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Михаил</a:t>
                      </a:r>
                      <a:r>
                        <a:rPr lang="ru-RU" sz="900" b="0" i="0" u="none" strike="noStrike" kern="1200" dirty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Ковальчук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9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Юрий</a:t>
                      </a:r>
                      <a:r>
                        <a:rPr lang="ru-RU" sz="900" b="0" i="0" u="none" strike="noStrike" kern="1200" dirty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Оганесян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66751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Константин</a:t>
                      </a:r>
                      <a:r>
                        <a:rPr lang="ru-RU" sz="900" b="0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Северинов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52944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Алексей</a:t>
                      </a:r>
                      <a:r>
                        <a:rPr lang="ru-RU" sz="900" b="0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Федоров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851885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</a:t>
                      </a:r>
                      <a:r>
                        <a:rPr lang="ru-RU" sz="900" b="0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Никитин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56451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Никита</a:t>
                      </a:r>
                      <a:r>
                        <a:rPr lang="ru-RU" sz="900" b="0" i="0" u="none" strike="noStrike" kern="1200" dirty="0" smtClean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Марченков*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8066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Никита</a:t>
                      </a:r>
                      <a:r>
                        <a:rPr lang="ru-RU" sz="900" b="0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Башнин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35201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Артем</a:t>
                      </a:r>
                      <a:r>
                        <a:rPr lang="ru-RU" sz="900" b="0" i="0" u="none" strike="noStrike" kern="1200" dirty="0">
                          <a:solidFill>
                            <a:srgbClr val="1C1C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Оганов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63454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Ирина</a:t>
                      </a:r>
                      <a:r>
                        <a:rPr lang="ru-RU" sz="900" b="0" i="0" u="none" strike="noStrike" kern="1200" dirty="0" smtClean="0">
                          <a:solidFill>
                            <a:srgbClr val="0606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Алексеенко*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974954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</a:t>
                      </a:r>
                      <a:r>
                        <a:rPr lang="ru-RU" sz="900" b="0" i="0" u="none" strike="noStrike" kern="1200" dirty="0">
                          <a:solidFill>
                            <a:srgbClr val="2A282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5513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Ирина</a:t>
                      </a:r>
                      <a:r>
                        <a:rPr lang="ru-RU" sz="900" b="0" i="0" u="none" strike="noStrike" kern="1200" dirty="0" smtClean="0">
                          <a:solidFill>
                            <a:srgbClr val="02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Тимофеева*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676600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Никого</a:t>
                      </a:r>
                      <a:r>
                        <a:rPr lang="ru-RU" sz="900" b="0" i="0" u="none" strike="noStrike" kern="1200" dirty="0">
                          <a:solidFill>
                            <a:srgbClr val="0A0A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900" b="0" i="0" u="none" strike="noStrike" kern="1200" dirty="0">
                          <a:solidFill>
                            <a:srgbClr val="0A0A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знаю,</a:t>
                      </a:r>
                      <a:r>
                        <a:rPr lang="ru-RU" sz="900" b="0" i="0" u="none" strike="noStrike" kern="1200" dirty="0">
                          <a:solidFill>
                            <a:srgbClr val="2020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слышу</a:t>
                      </a:r>
                      <a:r>
                        <a:rPr lang="ru-RU" sz="900" b="0" i="0" u="none" strike="noStrike" kern="1200" dirty="0">
                          <a:solidFill>
                            <a:srgbClr val="1C1A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впервые</a:t>
                      </a: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>
                    <a:solidFill>
                      <a:srgbClr val="F9D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23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Другое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9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Затрудняюсь</a:t>
                      </a:r>
                      <a:r>
                        <a:rPr lang="ru-RU" sz="900" b="0" i="0" u="none" strike="noStrike" kern="1200" dirty="0">
                          <a:solidFill>
                            <a:srgbClr val="14141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ответить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4660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A32C378-F9B5-48FB-9580-7A104F3B4D6B}"/>
              </a:ext>
            </a:extLst>
          </p:cNvPr>
          <p:cNvSpPr/>
          <p:nvPr/>
        </p:nvSpPr>
        <p:spPr>
          <a:xfrm>
            <a:off x="502303" y="3567441"/>
            <a:ext cx="7982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Ответы</a:t>
            </a:r>
            <a:r>
              <a:rPr lang="ru-RU" sz="1200" b="1" dirty="0">
                <a:solidFill>
                  <a:srgbClr val="1C1C1C"/>
                </a:solidFill>
              </a:rPr>
              <a:t> </a:t>
            </a:r>
            <a:r>
              <a:rPr lang="ru-RU" sz="1200" b="1" dirty="0"/>
              <a:t>по</a:t>
            </a:r>
            <a:r>
              <a:rPr lang="ru-RU" sz="1200" b="1" dirty="0">
                <a:solidFill>
                  <a:srgbClr val="060604"/>
                </a:solidFill>
              </a:rPr>
              <a:t> </a:t>
            </a:r>
            <a:r>
              <a:rPr lang="ru-RU" sz="1200" b="1" dirty="0"/>
              <a:t>группам</a:t>
            </a:r>
            <a:r>
              <a:rPr lang="ru-RU" sz="1200" b="1" dirty="0">
                <a:solidFill>
                  <a:srgbClr val="2A2828"/>
                </a:solidFill>
              </a:rPr>
              <a:t> </a:t>
            </a:r>
            <a:r>
              <a:rPr lang="ru-RU" sz="1200" b="1" dirty="0"/>
              <a:t>(</a:t>
            </a:r>
            <a:r>
              <a:rPr lang="ru-RU" sz="1200" b="1" dirty="0" smtClean="0"/>
              <a:t>2024</a:t>
            </a:r>
            <a:r>
              <a:rPr lang="ru-RU" sz="1200" b="1" dirty="0" smtClean="0">
                <a:solidFill>
                  <a:srgbClr val="020000"/>
                </a:solidFill>
              </a:rPr>
              <a:t> </a:t>
            </a:r>
            <a:r>
              <a:rPr lang="ru-RU" sz="1200" b="1" dirty="0"/>
              <a:t>г.)</a:t>
            </a:r>
            <a:endParaRPr lang="ru-RU" sz="10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1DA22-7FD6-4177-AC40-C17CCB239CBC}"/>
              </a:ext>
            </a:extLst>
          </p:cNvPr>
          <p:cNvSpPr txBox="1"/>
          <p:nvPr/>
        </p:nvSpPr>
        <p:spPr>
          <a:xfrm>
            <a:off x="261002" y="6385944"/>
            <a:ext cx="5181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*В</a:t>
            </a:r>
            <a:r>
              <a:rPr lang="ru-RU" sz="800" i="1" dirty="0" smtClean="0">
                <a:solidFill>
                  <a:srgbClr val="0A0A08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r>
              <a:rPr lang="ru-RU" sz="800" i="1" dirty="0" smtClean="0">
                <a:solidFill>
                  <a:srgbClr val="0A0A0A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г.</a:t>
            </a:r>
            <a:r>
              <a:rPr lang="ru-RU" sz="800" i="1" dirty="0" smtClean="0">
                <a:solidFill>
                  <a:srgbClr val="20201E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добавлены</a:t>
            </a:r>
            <a:r>
              <a:rPr lang="ru-RU" sz="800" i="1" dirty="0" smtClean="0">
                <a:solidFill>
                  <a:srgbClr val="1C1A1A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варианты</a:t>
            </a:r>
            <a:r>
              <a:rPr lang="ru-RU" sz="800" i="1" dirty="0" smtClean="0">
                <a:solidFill>
                  <a:srgbClr val="141414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ответа:</a:t>
            </a:r>
            <a:r>
              <a:rPr lang="ru-RU" sz="800" i="1" dirty="0" smtClean="0">
                <a:solidFill>
                  <a:srgbClr val="1C1C1C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Ирина</a:t>
            </a:r>
            <a:r>
              <a:rPr lang="ru-RU" sz="800" i="1" dirty="0" smtClean="0">
                <a:solidFill>
                  <a:srgbClr val="060604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Алексеенко,</a:t>
            </a:r>
            <a:r>
              <a:rPr lang="ru-RU" sz="800" i="1" dirty="0" smtClean="0">
                <a:solidFill>
                  <a:srgbClr val="2A2828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Никита</a:t>
            </a:r>
            <a:r>
              <a:rPr lang="ru-RU" sz="800" i="1" dirty="0" smtClean="0">
                <a:solidFill>
                  <a:srgbClr val="020000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Марченков,</a:t>
            </a:r>
            <a:r>
              <a:rPr lang="ru-RU" sz="800" i="1" dirty="0" smtClean="0">
                <a:solidFill>
                  <a:srgbClr val="0A0A08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Ирина</a:t>
            </a:r>
            <a:r>
              <a:rPr lang="ru-RU" sz="800" i="1" dirty="0" smtClean="0">
                <a:solidFill>
                  <a:srgbClr val="0A0A0A"/>
                </a:solidFill>
              </a:rPr>
              <a:t>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</a:rPr>
              <a:t>Тимофеева.</a:t>
            </a:r>
            <a:endParaRPr lang="ru-RU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F3EC7EDA-E530-46AB-A58A-7265756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330108"/>
              </p:ext>
            </p:extLst>
          </p:nvPr>
        </p:nvGraphicFramePr>
        <p:xfrm>
          <a:off x="884760" y="1567047"/>
          <a:ext cx="6833074" cy="20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48285"/>
              </p:ext>
            </p:extLst>
          </p:nvPr>
        </p:nvGraphicFramePr>
        <p:xfrm>
          <a:off x="1735824" y="1608267"/>
          <a:ext cx="1837508" cy="1968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264">
                  <a:extLst>
                    <a:ext uri="{9D8B030D-6E8A-4147-A177-3AD203B41FA5}">
                      <a16:colId xmlns:a16="http://schemas.microsoft.com/office/drawing/2014/main" val="2053411115"/>
                    </a:ext>
                  </a:extLst>
                </a:gridCol>
                <a:gridCol w="560244">
                  <a:extLst>
                    <a:ext uri="{9D8B030D-6E8A-4147-A177-3AD203B41FA5}">
                      <a16:colId xmlns:a16="http://schemas.microsoft.com/office/drawing/2014/main" val="1283834190"/>
                    </a:ext>
                  </a:extLst>
                </a:gridCol>
              </a:tblGrid>
              <a:tr h="21868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Все</a:t>
                      </a:r>
                      <a:r>
                        <a:rPr lang="ru-RU" sz="900" b="1" dirty="0" smtClean="0">
                          <a:solidFill>
                            <a:srgbClr val="20201E"/>
                          </a:solidFill>
                        </a:rPr>
                        <a:t> </a:t>
                      </a:r>
                      <a:r>
                        <a:rPr lang="ru-RU" sz="900" b="1" dirty="0" smtClean="0"/>
                        <a:t>опрошенные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C1A1A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4075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8873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08306"/>
                  </a:ext>
                </a:extLst>
              </a:tr>
              <a:tr h="21868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Студенты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141414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05624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0189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85240"/>
                  </a:ext>
                </a:extLst>
              </a:tr>
              <a:tr h="218682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Родители</a:t>
                      </a:r>
                      <a:r>
                        <a:rPr lang="ru-RU" sz="900" b="1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ru-RU" sz="900" b="1" dirty="0" smtClean="0"/>
                        <a:t>несовершеннолетних</a:t>
                      </a:r>
                      <a:r>
                        <a:rPr lang="ru-RU" sz="900" b="1" baseline="0" dirty="0" smtClean="0">
                          <a:solidFill>
                            <a:srgbClr val="060604"/>
                          </a:solidFill>
                        </a:rPr>
                        <a:t> </a:t>
                      </a:r>
                      <a:r>
                        <a:rPr lang="ru-RU" sz="900" b="1" baseline="0" dirty="0" smtClean="0"/>
                        <a:t>детей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2024</a:t>
                      </a:r>
                      <a:r>
                        <a:rPr lang="ru-RU" sz="800" dirty="0" smtClean="0">
                          <a:solidFill>
                            <a:srgbClr val="2A2828"/>
                          </a:solidFill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8470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2023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11952"/>
                  </a:ext>
                </a:extLst>
              </a:tr>
              <a:tr h="218682"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2022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03935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753696-7953-4202-9989-D6D653DF83F2}"/>
              </a:ext>
            </a:extLst>
          </p:cNvPr>
          <p:cNvSpPr/>
          <p:nvPr/>
        </p:nvSpPr>
        <p:spPr>
          <a:xfrm>
            <a:off x="1818042" y="1612089"/>
            <a:ext cx="5945393" cy="624874"/>
          </a:xfrm>
          <a:prstGeom prst="rect">
            <a:avLst/>
          </a:prstGeom>
          <a:noFill/>
          <a:ln w="19050">
            <a:solidFill>
              <a:srgbClr val="BCE6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3E3E5B0-AE2D-4575-BBDA-F61A352A2707}"/>
              </a:ext>
            </a:extLst>
          </p:cNvPr>
          <p:cNvCxnSpPr/>
          <p:nvPr/>
        </p:nvCxnSpPr>
        <p:spPr>
          <a:xfrm>
            <a:off x="1778269" y="2913175"/>
            <a:ext cx="6012000" cy="454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8011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2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40475</TotalTime>
  <Words>4628</Words>
  <Application>Microsoft Office PowerPoint</Application>
  <PresentationFormat>Широкоэкранный</PresentationFormat>
  <Paragraphs>563</Paragraphs>
  <Slides>32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Franklin Gothic Book</vt:lpstr>
      <vt:lpstr>Oswald</vt:lpstr>
      <vt:lpstr>Oswald Regular</vt:lpstr>
      <vt:lpstr>Roboto Condensed Light</vt:lpstr>
      <vt:lpstr>Times New Roman</vt:lpstr>
      <vt:lpstr>Verdana</vt:lpstr>
      <vt:lpstr>Шаблон2</vt:lpstr>
      <vt:lpstr>Результаты социологического исследования  «Основные индексы десятилетия науки и технологий»</vt:lpstr>
      <vt:lpstr>Презентация PowerPoint</vt:lpstr>
      <vt:lpstr>Методология исследования</vt:lpstr>
      <vt:lpstr>Презентация PowerPoint</vt:lpstr>
      <vt:lpstr>Презентация PowerPoint</vt:lpstr>
      <vt:lpstr>Общая информированность о  сфере науки и технологий </vt:lpstr>
      <vt:lpstr>Общая информированность о сфере науки и технологий</vt:lpstr>
      <vt:lpstr>Информированность о современных российских ученых и открытиях (изобретениях)</vt:lpstr>
      <vt:lpstr>Знание современных российских ученых</vt:lpstr>
      <vt:lpstr>Знание современных открытый и изобретений</vt:lpstr>
      <vt:lpstr>Привлекательность научной карьеры </vt:lpstr>
      <vt:lpstr>Привлекательность научной карьеры: взгляд родителей</vt:lpstr>
      <vt:lpstr>Привлекательность научной карьеры: взгляд родителей</vt:lpstr>
      <vt:lpstr>Привлекательность научной карьеры: взгляд студентов</vt:lpstr>
      <vt:lpstr>Привлекательность научной карьеры: взгляд студентов</vt:lpstr>
      <vt:lpstr>Оценка условий для ведения  исследовательской деятельности</vt:lpstr>
      <vt:lpstr>Оценка условий для ведения исследовательской деятельности</vt:lpstr>
      <vt:lpstr>Отношение к современной российской сфере науки и технологий</vt:lpstr>
      <vt:lpstr>Доверие мнению российских ученых</vt:lpstr>
      <vt:lpstr>Гордость российской наукой</vt:lpstr>
      <vt:lpstr>Престиж российских ученых</vt:lpstr>
      <vt:lpstr>Влияние российской науки на развитие общества</vt:lpstr>
      <vt:lpstr>Качество российских товаров</vt:lpstr>
      <vt:lpstr>Интерес к сфере науки и технологий</vt:lpstr>
      <vt:lpstr>Сфера науки и технологий: вовлеченность</vt:lpstr>
      <vt:lpstr>Осведомленность о проведении Десятилетия науки и технологий</vt:lpstr>
      <vt:lpstr>Роль науки в достижении технологического лидерства</vt:lpstr>
      <vt:lpstr>Технологический суверенитет: роль науки</vt:lpstr>
      <vt:lpstr>Роль технологического лидерства в жизни человека </vt:lpstr>
      <vt:lpstr>Роль научных исследований в технологическом лидерстве</vt:lpstr>
      <vt:lpstr>Приоритетные направления научно-технологического развития: информированность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отчета</dc:title>
  <dc:creator>Мамедова Ольга</dc:creator>
  <cp:lastModifiedBy>ВЦИОМ</cp:lastModifiedBy>
  <cp:revision>2616</cp:revision>
  <cp:lastPrinted>2019-06-20T13:57:55Z</cp:lastPrinted>
  <dcterms:created xsi:type="dcterms:W3CDTF">2016-12-28T14:53:38Z</dcterms:created>
  <dcterms:modified xsi:type="dcterms:W3CDTF">2024-11-12T12:53:59Z</dcterms:modified>
</cp:coreProperties>
</file>