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8" r:id="rId2"/>
    <p:sldId id="408" r:id="rId3"/>
    <p:sldId id="436" r:id="rId4"/>
    <p:sldId id="445" r:id="rId5"/>
    <p:sldId id="437" r:id="rId6"/>
    <p:sldId id="411" r:id="rId7"/>
    <p:sldId id="423" r:id="rId8"/>
    <p:sldId id="424" r:id="rId9"/>
    <p:sldId id="421" r:id="rId10"/>
    <p:sldId id="425" r:id="rId11"/>
    <p:sldId id="426" r:id="rId12"/>
    <p:sldId id="438" r:id="rId13"/>
    <p:sldId id="441" r:id="rId14"/>
    <p:sldId id="442" r:id="rId15"/>
    <p:sldId id="443" r:id="rId16"/>
    <p:sldId id="444" r:id="rId17"/>
    <p:sldId id="430" r:id="rId18"/>
    <p:sldId id="432" r:id="rId19"/>
    <p:sldId id="439" r:id="rId20"/>
    <p:sldId id="440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3F6"/>
    <a:srgbClr val="A6A6A6"/>
    <a:srgbClr val="E93A4E"/>
    <a:srgbClr val="FFFFFF"/>
    <a:srgbClr val="B3B3B5"/>
    <a:srgbClr val="020000"/>
    <a:srgbClr val="0A0A08"/>
    <a:srgbClr val="0A0A0A"/>
    <a:srgbClr val="101010"/>
    <a:srgbClr val="282826"/>
    <a:srgbClr val="181816"/>
    <a:srgbClr val="262424"/>
    <a:srgbClr val="141414"/>
    <a:srgbClr val="262626"/>
    <a:srgbClr val="020000"/>
    <a:srgbClr val="0A0A08"/>
    <a:srgbClr val="0A0A0A"/>
    <a:srgbClr val="2A2A28"/>
    <a:srgbClr val="080606"/>
    <a:srgbClr val="0E0E0C"/>
    <a:srgbClr val="20201E"/>
    <a:srgbClr val="262424"/>
    <a:srgbClr val="242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 autoAdjust="0"/>
    <p:restoredTop sz="94673" autoAdjust="0"/>
  </p:normalViewPr>
  <p:slideViewPr>
    <p:cSldViewPr snapToGrid="0">
      <p:cViewPr varScale="1">
        <p:scale>
          <a:sx n="143" d="100"/>
          <a:sy n="143" d="100"/>
        </p:scale>
        <p:origin x="8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58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174012746149367"/>
          <c:y val="7.6727034761797013E-4"/>
          <c:w val="0.60869117980631338"/>
          <c:h val="0.993897168994749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Школьники</c:v>
                </c:pt>
              </c:strCache>
            </c:strRef>
          </c:tx>
          <c:spPr>
            <a:solidFill>
              <a:srgbClr val="E93A4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Roboto Condensed" panose="02000000000000000000" pitchFamily="2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Бизнесменом</c:v>
                </c:pt>
                <c:pt idx="1">
                  <c:v>Что-то творческое (актер, писатель и проч.)</c:v>
                </c:pt>
                <c:pt idx="2">
                  <c:v>Дизайнером</c:v>
                </c:pt>
                <c:pt idx="3">
                  <c:v>Блогером</c:v>
                </c:pt>
                <c:pt idx="4">
                  <c:v>Программистом</c:v>
                </c:pt>
                <c:pt idx="5">
                  <c:v>Врачом</c:v>
                </c:pt>
                <c:pt idx="6">
                  <c:v>Учителем</c:v>
                </c:pt>
                <c:pt idx="7">
                  <c:v>Инженером</c:v>
                </c:pt>
                <c:pt idx="8">
                  <c:v>Ученым</c:v>
                </c:pt>
                <c:pt idx="9">
                  <c:v>Чиновником</c:v>
                </c:pt>
                <c:pt idx="10">
                  <c:v>Космонавтом</c:v>
                </c:pt>
                <c:pt idx="11">
                  <c:v>Рабочим</c:v>
                </c:pt>
                <c:pt idx="12">
                  <c:v>Другое</c:v>
                </c:pt>
              </c:strCache>
            </c:strRef>
          </c:cat>
          <c:val>
            <c:numRef>
              <c:f>Лист1!$B$2:$B$14</c:f>
              <c:numCache>
                <c:formatCode>###0%</c:formatCode>
                <c:ptCount val="13"/>
                <c:pt idx="0">
                  <c:v>0.39994327045809103</c:v>
                </c:pt>
                <c:pt idx="1">
                  <c:v>0.40433980995603458</c:v>
                </c:pt>
                <c:pt idx="2">
                  <c:v>0.22918734931215431</c:v>
                </c:pt>
                <c:pt idx="3">
                  <c:v>0.17529428449865267</c:v>
                </c:pt>
                <c:pt idx="4">
                  <c:v>0.13742731527442917</c:v>
                </c:pt>
                <c:pt idx="5">
                  <c:v>0.15302793929939015</c:v>
                </c:pt>
                <c:pt idx="6">
                  <c:v>0.19160402779747554</c:v>
                </c:pt>
                <c:pt idx="7">
                  <c:v>0.12820876471422493</c:v>
                </c:pt>
                <c:pt idx="8">
                  <c:v>0.15061693376825983</c:v>
                </c:pt>
                <c:pt idx="9">
                  <c:v>0.10693518649836903</c:v>
                </c:pt>
                <c:pt idx="10">
                  <c:v>0.10197135158133598</c:v>
                </c:pt>
                <c:pt idx="11">
                  <c:v>3.389590129059708E-2</c:v>
                </c:pt>
                <c:pt idx="12">
                  <c:v>0.17061409729116439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8C-49B8-878B-47E2E232FF52}"/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Студенты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Roboto Condensed" panose="02000000000000000000" pitchFamily="2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Бизнесменом</c:v>
                </c:pt>
                <c:pt idx="1">
                  <c:v>Что-то творческое (актер, писатель и проч.)</c:v>
                </c:pt>
                <c:pt idx="2">
                  <c:v>Дизайнером</c:v>
                </c:pt>
                <c:pt idx="3">
                  <c:v>Блогером</c:v>
                </c:pt>
                <c:pt idx="4">
                  <c:v>Программистом</c:v>
                </c:pt>
                <c:pt idx="5">
                  <c:v>Врачом</c:v>
                </c:pt>
                <c:pt idx="6">
                  <c:v>Учителем</c:v>
                </c:pt>
                <c:pt idx="7">
                  <c:v>Инженером</c:v>
                </c:pt>
                <c:pt idx="8">
                  <c:v>Ученым</c:v>
                </c:pt>
                <c:pt idx="9">
                  <c:v>Чиновником</c:v>
                </c:pt>
                <c:pt idx="10">
                  <c:v>Космонавтом</c:v>
                </c:pt>
                <c:pt idx="11">
                  <c:v>Рабочим</c:v>
                </c:pt>
                <c:pt idx="12">
                  <c:v>Другое</c:v>
                </c:pt>
              </c:strCache>
            </c:strRef>
          </c:cat>
          <c:val>
            <c:numRef>
              <c:f>Лист1!$C$2:$C$14</c:f>
              <c:numCache>
                <c:formatCode>###0%</c:formatCode>
                <c:ptCount val="13"/>
                <c:pt idx="0">
                  <c:v>0.27733755942947702</c:v>
                </c:pt>
                <c:pt idx="1">
                  <c:v>0.24722662440570523</c:v>
                </c:pt>
                <c:pt idx="2">
                  <c:v>0.20126782884310618</c:v>
                </c:pt>
                <c:pt idx="3">
                  <c:v>0.1774960380348653</c:v>
                </c:pt>
                <c:pt idx="4">
                  <c:v>0.17274167987321712</c:v>
                </c:pt>
                <c:pt idx="5">
                  <c:v>0.15689381933438987</c:v>
                </c:pt>
                <c:pt idx="6">
                  <c:v>0.11093502377179081</c:v>
                </c:pt>
                <c:pt idx="7">
                  <c:v>9.5087163232963554E-2</c:v>
                </c:pt>
                <c:pt idx="8">
                  <c:v>6.6561014263074481E-2</c:v>
                </c:pt>
                <c:pt idx="9">
                  <c:v>6.4976228209191758E-2</c:v>
                </c:pt>
                <c:pt idx="10">
                  <c:v>5.388272583201268E-2</c:v>
                </c:pt>
                <c:pt idx="11">
                  <c:v>2.8526148969889066E-2</c:v>
                </c:pt>
                <c:pt idx="12">
                  <c:v>0.22662440570522979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6C-41E8-9D63-781EA35A3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50"/>
        <c:axId val="1648489135"/>
        <c:axId val="1648490799"/>
      </c:barChart>
      <c:catAx>
        <c:axId val="16484891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pPr>
            <a:endParaRPr lang="ru-RU"/>
          </a:p>
        </c:txPr>
        <c:crossAx val="1648490799"/>
        <c:crosses val="autoZero"/>
        <c:auto val="1"/>
        <c:lblAlgn val="ctr"/>
        <c:lblOffset val="100"/>
        <c:noMultiLvlLbl val="0"/>
      </c:catAx>
      <c:valAx>
        <c:axId val="1648490799"/>
        <c:scaling>
          <c:orientation val="minMax"/>
        </c:scaling>
        <c:delete val="1"/>
        <c:axPos val="t"/>
        <c:numFmt formatCode="###0%" sourceLinked="1"/>
        <c:majorTickMark val="none"/>
        <c:minorTickMark val="none"/>
        <c:tickLblPos val="nextTo"/>
        <c:crossAx val="164848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0" i="0">
          <a:latin typeface="Roboto Condensed" panose="02000000000000000000" pitchFamily="2" charset="0"/>
          <a:ea typeface="Roboto Condensed" panose="02000000000000000000" pitchFamily="2" charset="0"/>
          <a:cs typeface="Roboto Condensed" panose="02000000000000000000" pitchFamily="2" charset="0"/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174012746149367"/>
          <c:y val="7.6727034761797013E-4"/>
          <c:w val="0.60869117980631338"/>
          <c:h val="0.9976696322624328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Научные сотрудники</c:v>
                </c:pt>
              </c:strCache>
            </c:strRef>
          </c:tx>
          <c:spPr>
            <a:solidFill>
              <a:srgbClr val="E93A4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Roboto Condensed" panose="02000000000000000000" pitchFamily="2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Ученый</c:v>
                </c:pt>
                <c:pt idx="1">
                  <c:v>Программист</c:v>
                </c:pt>
                <c:pt idx="2">
                  <c:v>Что-то творческое</c:v>
                </c:pt>
                <c:pt idx="3">
                  <c:v>Бизнесмен</c:v>
                </c:pt>
                <c:pt idx="4">
                  <c:v>Инженер</c:v>
                </c:pt>
                <c:pt idx="5">
                  <c:v>Учитель</c:v>
                </c:pt>
                <c:pt idx="6">
                  <c:v>Врач</c:v>
                </c:pt>
                <c:pt idx="7">
                  <c:v>Чиновник</c:v>
                </c:pt>
                <c:pt idx="8">
                  <c:v>Дизайнер</c:v>
                </c:pt>
                <c:pt idx="9">
                  <c:v>Блогер</c:v>
                </c:pt>
                <c:pt idx="10">
                  <c:v>Космонавт</c:v>
                </c:pt>
                <c:pt idx="11">
                  <c:v>Рабочий</c:v>
                </c:pt>
                <c:pt idx="12">
                  <c:v>Другое</c:v>
                </c:pt>
              </c:strCache>
            </c:strRef>
          </c:cat>
          <c:val>
            <c:numRef>
              <c:f>Лист1!$B$2:$B$14</c:f>
              <c:numCache>
                <c:formatCode>###0%</c:formatCode>
                <c:ptCount val="13"/>
                <c:pt idx="0">
                  <c:v>0.43200740055504161</c:v>
                </c:pt>
                <c:pt idx="1">
                  <c:v>0.26271970397779831</c:v>
                </c:pt>
                <c:pt idx="2">
                  <c:v>0.24421831637372804</c:v>
                </c:pt>
                <c:pt idx="3">
                  <c:v>0.2247918593894542</c:v>
                </c:pt>
                <c:pt idx="4">
                  <c:v>0.19056429232192415</c:v>
                </c:pt>
                <c:pt idx="5">
                  <c:v>0.12210915818686402</c:v>
                </c:pt>
                <c:pt idx="6">
                  <c:v>0.10545790934320073</c:v>
                </c:pt>
                <c:pt idx="7">
                  <c:v>9.9907493061979644E-2</c:v>
                </c:pt>
                <c:pt idx="8">
                  <c:v>8.603145235892691E-2</c:v>
                </c:pt>
                <c:pt idx="9">
                  <c:v>6.105457909343201E-2</c:v>
                </c:pt>
                <c:pt idx="10">
                  <c:v>5.1803885291396859E-2</c:v>
                </c:pt>
                <c:pt idx="11">
                  <c:v>4.0703052728954671E-2</c:v>
                </c:pt>
                <c:pt idx="12">
                  <c:v>9.8057354301572613E-2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8-49EF-8FFB-9DC77B990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48489135"/>
        <c:axId val="1648490799"/>
      </c:barChart>
      <c:catAx>
        <c:axId val="16484891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pPr>
            <a:endParaRPr lang="ru-RU"/>
          </a:p>
        </c:txPr>
        <c:crossAx val="1648490799"/>
        <c:crosses val="autoZero"/>
        <c:auto val="1"/>
        <c:lblAlgn val="ctr"/>
        <c:lblOffset val="100"/>
        <c:noMultiLvlLbl val="0"/>
      </c:catAx>
      <c:valAx>
        <c:axId val="1648490799"/>
        <c:scaling>
          <c:orientation val="minMax"/>
        </c:scaling>
        <c:delete val="1"/>
        <c:axPos val="t"/>
        <c:numFmt formatCode="###0%" sourceLinked="1"/>
        <c:majorTickMark val="none"/>
        <c:minorTickMark val="none"/>
        <c:tickLblPos val="nextTo"/>
        <c:crossAx val="164848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0" i="0">
          <a:latin typeface="Roboto Condensed" panose="02000000000000000000" pitchFamily="2" charset="0"/>
          <a:ea typeface="Roboto Condensed" panose="02000000000000000000" pitchFamily="2" charset="0"/>
          <a:cs typeface="Roboto Condensed" panose="02000000000000000000" pitchFamily="2" charset="0"/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0FB06C2-620D-0B63-C64B-F885ABF05F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07E853-9A3B-2D9B-4E14-1D6F082C82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EDC12-1FAB-47A7-B6D7-B06FA97A21A4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529006-5188-626D-2E65-C7B83E1BA3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F42FA1-E31E-A26F-65CD-8B4E63F81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24ED6-A296-4195-A2E7-61C25B8CF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93115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8B075-FF96-AB4B-A94A-4D0DBDFED033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F76A6-E603-F44B-B768-94F5E5F7A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4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BC91B72-FFFA-2639-BE6B-7A7153EA017C}"/>
              </a:ext>
            </a:extLst>
          </p:cNvPr>
          <p:cNvSpPr/>
          <p:nvPr userDrawn="1"/>
        </p:nvSpPr>
        <p:spPr>
          <a:xfrm>
            <a:off x="252000" y="231750"/>
            <a:ext cx="8640000" cy="4680000"/>
          </a:xfrm>
          <a:prstGeom prst="rect">
            <a:avLst/>
          </a:prstGeom>
          <a:solidFill>
            <a:srgbClr val="E8EB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F39FFC9-BB1D-128F-FC25-1A2852121F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322" y="-95583"/>
            <a:ext cx="5560810" cy="533466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42F0F7E-A034-F114-A3E8-1E1FB89E12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747" y="4084321"/>
            <a:ext cx="1615865" cy="675726"/>
          </a:xfrm>
          <a:prstGeom prst="rect">
            <a:avLst/>
          </a:prstGeom>
        </p:spPr>
      </p:pic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486CC418-9C71-7A84-61CF-3DDC5BE726E8}"/>
              </a:ext>
            </a:extLst>
          </p:cNvPr>
          <p:cNvCxnSpPr/>
          <p:nvPr userDrawn="1"/>
        </p:nvCxnSpPr>
        <p:spPr>
          <a:xfrm flipH="1" flipV="1">
            <a:off x="6579227" y="231750"/>
            <a:ext cx="1343803" cy="2340899"/>
          </a:xfrm>
          <a:prstGeom prst="line">
            <a:avLst/>
          </a:prstGeom>
          <a:noFill/>
          <a:ln w="6350" cap="flat">
            <a:solidFill>
              <a:srgbClr val="D0D0D0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41FF52F1-F49B-8973-25EC-72E549913139}"/>
              </a:ext>
            </a:extLst>
          </p:cNvPr>
          <p:cNvCxnSpPr/>
          <p:nvPr userDrawn="1"/>
        </p:nvCxnSpPr>
        <p:spPr>
          <a:xfrm flipH="1">
            <a:off x="6708913" y="2574603"/>
            <a:ext cx="1214116" cy="2337147"/>
          </a:xfrm>
          <a:prstGeom prst="line">
            <a:avLst/>
          </a:prstGeom>
          <a:noFill/>
          <a:ln w="6350" cap="flat">
            <a:solidFill>
              <a:srgbClr val="D0D0D0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041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94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146" userDrawn="1">
          <p15:clr>
            <a:srgbClr val="FBAE40"/>
          </p15:clr>
        </p15:guide>
        <p15:guide id="4" pos="158" userDrawn="1">
          <p15:clr>
            <a:srgbClr val="FBAE40"/>
          </p15:clr>
        </p15:guide>
        <p15:guide id="5" pos="5602" userDrawn="1">
          <p15:clr>
            <a:srgbClr val="FBAE40"/>
          </p15:clr>
        </p15:guide>
        <p15:guide id="6" pos="476" userDrawn="1">
          <p15:clr>
            <a:srgbClr val="FBAE40"/>
          </p15:clr>
        </p15:guide>
        <p15:guide id="7" orient="horz" pos="279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85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85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82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59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30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2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08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2" y="-126751"/>
            <a:ext cx="7886700" cy="994172"/>
          </a:xfrm>
        </p:spPr>
        <p:txBody>
          <a:bodyPr>
            <a:normAutofit/>
          </a:bodyPr>
          <a:lstStyle>
            <a:lvl1pPr>
              <a:defRPr sz="1800" b="0" i="0"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19900" y="4637881"/>
            <a:ext cx="2057400" cy="273844"/>
          </a:xfrm>
        </p:spPr>
        <p:txBody>
          <a:bodyPr/>
          <a:lstStyle>
            <a:lvl1pPr>
              <a:defRPr sz="800" b="0" i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fld id="{1942D4D1-505B-4DE3-8024-63EF4E778D9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E7AA73-A509-1EB3-CF8A-BDD26FBC5D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93"/>
            <a:ext cx="105668" cy="13968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FD4B7D8-5398-3527-B2C4-CD6A447AF3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3" t="46005" r="13687" b="35132"/>
          <a:stretch/>
        </p:blipFill>
        <p:spPr>
          <a:xfrm>
            <a:off x="7466378" y="287520"/>
            <a:ext cx="1457278" cy="35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058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94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pos="158" userDrawn="1">
          <p15:clr>
            <a:srgbClr val="FBAE40"/>
          </p15:clr>
        </p15:guide>
        <p15:guide id="4" orient="horz" pos="28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0CFF672-3786-1C10-9288-FAD0DF4B24C0}"/>
              </a:ext>
            </a:extLst>
          </p:cNvPr>
          <p:cNvSpPr/>
          <p:nvPr userDrawn="1"/>
        </p:nvSpPr>
        <p:spPr>
          <a:xfrm>
            <a:off x="252000" y="231750"/>
            <a:ext cx="8640000" cy="4680000"/>
          </a:xfrm>
          <a:prstGeom prst="rect">
            <a:avLst/>
          </a:prstGeom>
          <a:solidFill>
            <a:srgbClr val="E8EB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453F927-5C17-B5FC-27CD-086ABD2213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322" y="-95583"/>
            <a:ext cx="5560810" cy="5334665"/>
          </a:xfrm>
          <a:prstGeom prst="rect">
            <a:avLst/>
          </a:prstGeom>
        </p:spPr>
      </p:pic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A81E735-B243-FF9D-ADAC-692A2EC4BB5A}"/>
              </a:ext>
            </a:extLst>
          </p:cNvPr>
          <p:cNvCxnSpPr/>
          <p:nvPr userDrawn="1"/>
        </p:nvCxnSpPr>
        <p:spPr>
          <a:xfrm flipH="1" flipV="1">
            <a:off x="6579227" y="231750"/>
            <a:ext cx="1343803" cy="2340899"/>
          </a:xfrm>
          <a:prstGeom prst="line">
            <a:avLst/>
          </a:prstGeom>
          <a:noFill/>
          <a:ln w="6350" cap="flat">
            <a:solidFill>
              <a:srgbClr val="D0D0D0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7071A62E-4CDF-92E8-7414-F78CA630F626}"/>
              </a:ext>
            </a:extLst>
          </p:cNvPr>
          <p:cNvCxnSpPr/>
          <p:nvPr userDrawn="1"/>
        </p:nvCxnSpPr>
        <p:spPr>
          <a:xfrm flipH="1">
            <a:off x="6708913" y="2574603"/>
            <a:ext cx="1214116" cy="2337147"/>
          </a:xfrm>
          <a:prstGeom prst="line">
            <a:avLst/>
          </a:prstGeom>
          <a:noFill/>
          <a:ln w="6350" cap="flat">
            <a:solidFill>
              <a:srgbClr val="D0D0D0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F8F8418-F879-C4C0-CBC9-E8E0438429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747" y="4084321"/>
            <a:ext cx="1615865" cy="67572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19900" y="4637881"/>
            <a:ext cx="2057400" cy="273844"/>
          </a:xfrm>
        </p:spPr>
        <p:txBody>
          <a:bodyPr/>
          <a:lstStyle>
            <a:lvl1pPr>
              <a:defRPr sz="800" b="0" i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fld id="{1942D4D1-505B-4DE3-8024-63EF4E778D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41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94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pos="158" userDrawn="1">
          <p15:clr>
            <a:srgbClr val="FBAE40"/>
          </p15:clr>
        </p15:guide>
        <p15:guide id="4" orient="horz" pos="28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5A5C55F-C2F1-105D-97AC-FA66B3B78933}"/>
              </a:ext>
            </a:extLst>
          </p:cNvPr>
          <p:cNvSpPr txBox="1"/>
          <p:nvPr userDrawn="1"/>
        </p:nvSpPr>
        <p:spPr>
          <a:xfrm>
            <a:off x="9363456" y="2569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05390D54-9902-60D2-CC4E-24134A8A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9900" y="4637881"/>
            <a:ext cx="2057400" cy="273844"/>
          </a:xfrm>
        </p:spPr>
        <p:txBody>
          <a:bodyPr/>
          <a:lstStyle>
            <a:lvl1pPr>
              <a:defRPr sz="800" b="0" i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fld id="{1942D4D1-505B-4DE3-8024-63EF4E778D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8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84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D4D1-505B-4DE3-8024-63EF4E778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37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3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54;p13"/>
          <p:cNvSpPr txBox="1"/>
          <p:nvPr/>
        </p:nvSpPr>
        <p:spPr>
          <a:xfrm>
            <a:off x="662458" y="2338181"/>
            <a:ext cx="8042603" cy="14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РЕЗУЛЬТАТЫ</a:t>
            </a:r>
            <a:r>
              <a:rPr lang="ru-RU" b="1" dirty="0">
                <a:solidFill>
                  <a:srgbClr val="020000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ОПРОСА</a:t>
            </a:r>
          </a:p>
          <a:p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«ОБРАЗ</a:t>
            </a:r>
            <a:r>
              <a:rPr lang="ru-RU" sz="2800" b="1" dirty="0">
                <a:solidFill>
                  <a:srgbClr val="0A0A08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СОВРЕМЕННОГО</a:t>
            </a:r>
            <a:r>
              <a:rPr lang="ru-RU" sz="2800" b="1" dirty="0">
                <a:solidFill>
                  <a:srgbClr val="0A0A0A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УЧЕНОГО</a:t>
            </a:r>
            <a:r>
              <a:rPr lang="ru-RU" sz="2800" b="1" dirty="0">
                <a:solidFill>
                  <a:srgbClr val="2A2A28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И</a:t>
            </a:r>
            <a:r>
              <a:rPr lang="ru-RU" sz="2800" b="1" dirty="0">
                <a:solidFill>
                  <a:srgbClr val="080606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ОТНОШЕНИЕ</a:t>
            </a:r>
            <a:r>
              <a:rPr lang="ru-RU" sz="2800" b="1" dirty="0">
                <a:solidFill>
                  <a:srgbClr val="0E0E0C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К</a:t>
            </a:r>
            <a:r>
              <a:rPr lang="ru-RU" sz="2800" b="1" dirty="0">
                <a:solidFill>
                  <a:srgbClr val="20201E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НАУЧНОЙ</a:t>
            </a:r>
            <a:r>
              <a:rPr lang="ru-RU" sz="2800" b="1" dirty="0">
                <a:solidFill>
                  <a:srgbClr val="262424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ПРОФЕССИОНАЛЬНОЙ</a:t>
            </a:r>
            <a:r>
              <a:rPr lang="ru-RU" sz="2800" b="1" dirty="0">
                <a:solidFill>
                  <a:srgbClr val="242422"/>
                </a:solidFill>
                <a:latin typeface="Roboto Condensed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>
                <a:solidFill>
                  <a:srgbClr val="E93B4D"/>
                </a:solidFill>
                <a:latin typeface="Roboto Condensed" charset="0"/>
                <a:ea typeface="Roboto Condensed" charset="0"/>
                <a:cs typeface="Roboto Condensed" charset="0"/>
              </a:rPr>
              <a:t>ДЕЯТЕЛЬНОСТИ»</a:t>
            </a:r>
          </a:p>
          <a:p>
            <a:endParaRPr lang="ru-RU" b="1" dirty="0">
              <a:solidFill>
                <a:srgbClr val="E93B4D"/>
              </a:solidFill>
              <a:latin typeface="Roboto Condensed" charset="0"/>
              <a:ea typeface="Roboto Condensed" charset="0"/>
              <a:cs typeface="Roboto Condensed" charset="0"/>
            </a:endParaRPr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 flipH="1" flipV="1">
            <a:off x="6579228" y="231751"/>
            <a:ext cx="1343803" cy="2340899"/>
          </a:xfrm>
          <a:prstGeom prst="line">
            <a:avLst/>
          </a:prstGeom>
          <a:noFill/>
          <a:ln w="6350" cap="flat">
            <a:solidFill>
              <a:srgbClr val="D0D0D0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6708914" y="2574604"/>
            <a:ext cx="1214116" cy="2337147"/>
          </a:xfrm>
          <a:prstGeom prst="line">
            <a:avLst/>
          </a:prstGeom>
          <a:noFill/>
          <a:ln w="6350" cap="flat">
            <a:solidFill>
              <a:srgbClr val="D0D0D0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2406976"/>
            <a:ext cx="228520" cy="30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6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4B5A73C-711F-765C-C7C3-B2E248C60DC9}"/>
              </a:ext>
            </a:extLst>
          </p:cNvPr>
          <p:cNvSpPr/>
          <p:nvPr/>
        </p:nvSpPr>
        <p:spPr>
          <a:xfrm>
            <a:off x="4572000" y="2904461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B74491B-03B9-996C-3832-261A32FB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Образ</a:t>
            </a:r>
            <a:r>
              <a:rPr lang="ru-RU" dirty="0">
                <a:sym typeface="Helvetica Neue"/>
                <a:solidFill>
                  <a:srgbClr val="020000"/>
                </a:solidFill>
              </a:rPr>
              <a:t> </a:t>
            </a:r>
            <a:r>
              <a:rPr lang="ru-RU" dirty="0">
                <a:sym typeface="Helvetica Neue"/>
              </a:rPr>
              <a:t>современного</a:t>
            </a:r>
            <a:r>
              <a:rPr lang="ru-RU" dirty="0">
                <a:sym typeface="Helvetica Neue"/>
                <a:solidFill>
                  <a:srgbClr val="0A0A08"/>
                </a:solidFill>
              </a:rPr>
              <a:t> </a:t>
            </a:r>
            <a:r>
              <a:rPr lang="ru-RU" dirty="0">
                <a:sym typeface="Helvetica Neue"/>
              </a:rPr>
              <a:t>ученого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10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02AFC3-2DCE-09F6-133E-A3C7DCA741D7}"/>
              </a:ext>
            </a:extLst>
          </p:cNvPr>
          <p:cNvSpPr txBox="1"/>
          <p:nvPr/>
        </p:nvSpPr>
        <p:spPr>
          <a:xfrm>
            <a:off x="4572000" y="3067986"/>
            <a:ext cx="43211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положительные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черты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образа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превалируют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над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отрицательными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2D7931-C8BA-4579-9CA5-50CEE73A7712}"/>
              </a:ext>
            </a:extLst>
          </p:cNvPr>
          <p:cNvSpPr txBox="1"/>
          <p:nvPr/>
        </p:nvSpPr>
        <p:spPr>
          <a:xfrm>
            <a:off x="163408" y="2904461"/>
            <a:ext cx="44085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одним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ярким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исключением: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более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критично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подходят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образа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современного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выбирают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черты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«бедный»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</a:t>
            </a:r>
            <a:r>
              <a:rPr lang="ru-RU" sz="10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мный</a:t>
            </a:r>
            <a:r>
              <a:rPr lang="ru-RU" sz="1000" b="0" i="0" u="none" strike="noStrike" kern="1200" dirty="0">
                <a:solidFill>
                  <a:srgbClr val="20201E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только</a:t>
            </a:r>
            <a:r>
              <a:rPr lang="ru-RU" sz="1000" b="0" i="0" u="none" strike="noStrike" kern="1200" dirty="0">
                <a:solidFill>
                  <a:srgbClr val="262424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в</a:t>
            </a:r>
            <a:r>
              <a:rPr lang="ru-RU" sz="1000" b="0" i="0" u="none" strike="noStrike" kern="1200" dirty="0">
                <a:solidFill>
                  <a:srgbClr val="242422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своей</a:t>
            </a:r>
            <a:r>
              <a:rPr lang="ru-RU" sz="1000" b="0" i="0" u="none" strike="noStrike" kern="1200" dirty="0">
                <a:solidFill>
                  <a:srgbClr val="02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науке,</a:t>
            </a:r>
            <a:r>
              <a:rPr lang="ru-RU" sz="1000" b="0" i="0" u="none" strike="noStrike" kern="1200" dirty="0">
                <a:solidFill>
                  <a:srgbClr val="0A0A08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но</a:t>
            </a:r>
            <a:r>
              <a:rPr lang="ru-RU" sz="1000" b="0" i="0" u="none" strike="noStrike" kern="1200" dirty="0">
                <a:solidFill>
                  <a:srgbClr val="0A0A0A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не</a:t>
            </a:r>
            <a:r>
              <a:rPr lang="ru-RU" sz="1000" b="0" i="0" u="none" strike="noStrike" kern="1200" dirty="0">
                <a:solidFill>
                  <a:srgbClr val="2A2A28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в</a:t>
            </a:r>
            <a:r>
              <a:rPr lang="ru-RU" sz="1000" b="0" i="0" u="none" strike="noStrike" kern="1200" dirty="0">
                <a:solidFill>
                  <a:srgbClr val="080606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реальной</a:t>
            </a:r>
            <a:r>
              <a:rPr lang="ru-RU" sz="1000" b="0" i="0" u="none" strike="noStrike" kern="1200" dirty="0">
                <a:solidFill>
                  <a:srgbClr val="0E0E0C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жизни»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24%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склонны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полагать,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обобщенный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образ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современного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схож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скорее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бедным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человеком.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16%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указывают,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образный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умен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только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своей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науке.</a:t>
            </a:r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BAB8D6A0-ACA5-0257-43BC-4860DD4BE294}"/>
              </a:ext>
            </a:extLst>
          </p:cNvPr>
          <p:cNvSpPr txBox="1"/>
          <p:nvPr/>
        </p:nvSpPr>
        <p:spPr>
          <a:xfrm>
            <a:off x="158388" y="447675"/>
            <a:ext cx="7531212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Современный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какой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вашему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мнению?</a:t>
            </a:r>
            <a:r>
              <a:rPr lang="ru-RU" sz="1100" b="1" baseline="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baseline="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100" b="1" baseline="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Множественный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выбор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4926C7F3-5F87-7730-505D-4CC7CAE0C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82068"/>
              </p:ext>
            </p:extLst>
          </p:nvPr>
        </p:nvGraphicFramePr>
        <p:xfrm>
          <a:off x="250825" y="768688"/>
          <a:ext cx="8642349" cy="1969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0101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3032006039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986945426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784888184"/>
                    </a:ext>
                  </a:extLst>
                </a:gridCol>
              </a:tblGrid>
              <a:tr h="349898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Школьники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838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Умный</a:t>
                      </a:r>
                      <a:r>
                        <a:rPr lang="ru-RU" sz="900" b="1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и</a:t>
                      </a:r>
                      <a:r>
                        <a:rPr lang="ru-RU" sz="900" b="1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</a:t>
                      </a:r>
                      <a:r>
                        <a:rPr lang="ru-RU" sz="900" b="1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науке</a:t>
                      </a:r>
                      <a:r>
                        <a:rPr lang="ru-RU" sz="900" b="1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и</a:t>
                      </a:r>
                      <a:r>
                        <a:rPr lang="ru-RU" sz="900" b="1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</a:t>
                      </a:r>
                      <a:r>
                        <a:rPr lang="ru-RU" sz="900" b="1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реальной</a:t>
                      </a:r>
                      <a:r>
                        <a:rPr lang="ru-RU" sz="900" b="1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жизни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79%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81%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71%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Энергичный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36%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27%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44%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</a:t>
                      </a:r>
                      <a:r>
                        <a:rPr lang="ru-RU" sz="900" b="1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хорошим</a:t>
                      </a:r>
                      <a:r>
                        <a:rPr lang="ru-RU" sz="900" b="1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достатком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25%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22%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28%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Бедный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8249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Умный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только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своей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науке,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но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реальной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жизни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6614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Спортивный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10%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11%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14%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4313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Замкнутый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6773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Болезненный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6174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Другое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72246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FB2DA41-4440-CFC2-34E3-FFF08429DB7D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8C8D66AE-48CD-E597-119F-B9C0D0FFC548}"/>
              </a:ext>
            </a:extLst>
          </p:cNvPr>
          <p:cNvSpPr/>
          <p:nvPr/>
        </p:nvSpPr>
        <p:spPr>
          <a:xfrm>
            <a:off x="8327253" y="1613983"/>
            <a:ext cx="292963" cy="4083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01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4B5A73C-711F-765C-C7C3-B2E248C60DC9}"/>
              </a:ext>
            </a:extLst>
          </p:cNvPr>
          <p:cNvSpPr/>
          <p:nvPr/>
        </p:nvSpPr>
        <p:spPr>
          <a:xfrm>
            <a:off x="4566980" y="2726753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B74491B-03B9-996C-3832-261A32FB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Оценка</a:t>
            </a:r>
            <a:r>
              <a:rPr lang="ru-RU" dirty="0">
                <a:sym typeface="Helvetica Neue"/>
                <a:solidFill>
                  <a:srgbClr val="242422"/>
                </a:solidFill>
              </a:rPr>
              <a:t> </a:t>
            </a:r>
            <a:r>
              <a:rPr lang="ru-RU" dirty="0">
                <a:sym typeface="Helvetica Neue"/>
              </a:rPr>
              <a:t>условий</a:t>
            </a:r>
            <a:r>
              <a:rPr lang="ru-RU" dirty="0">
                <a:sym typeface="Helvetica Neue"/>
                <a:solidFill>
                  <a:srgbClr val="020000"/>
                </a:solidFill>
              </a:rPr>
              <a:t> </a:t>
            </a:r>
            <a:r>
              <a:rPr lang="ru-RU" dirty="0">
                <a:sym typeface="Helvetica Neue"/>
              </a:rPr>
              <a:t>для</a:t>
            </a:r>
            <a:r>
              <a:rPr lang="ru-RU" dirty="0">
                <a:sym typeface="Helvetica Neue"/>
                <a:solidFill>
                  <a:srgbClr val="0A0A08"/>
                </a:solidFill>
              </a:rPr>
              <a:t> </a:t>
            </a:r>
            <a:r>
              <a:rPr lang="ru-RU" dirty="0">
                <a:sym typeface="Helvetica Neue"/>
              </a:rPr>
              <a:t>ведения</a:t>
            </a:r>
            <a:r>
              <a:rPr lang="ru-RU" dirty="0">
                <a:sym typeface="Helvetica Neue"/>
                <a:solidFill>
                  <a:srgbClr val="0A0A0A"/>
                </a:solidFill>
              </a:rPr>
              <a:t> </a:t>
            </a:r>
            <a:r>
              <a:rPr lang="ru-RU" dirty="0">
                <a:sym typeface="Helvetica Neue"/>
              </a:rPr>
              <a:t>научной</a:t>
            </a:r>
            <a:r>
              <a:rPr lang="ru-RU" dirty="0">
                <a:sym typeface="Helvetica Neue"/>
                <a:solidFill>
                  <a:srgbClr val="2A2A28"/>
                </a:solidFill>
              </a:rPr>
              <a:t> </a:t>
            </a:r>
            <a:r>
              <a:rPr lang="ru-RU" dirty="0">
                <a:sym typeface="Helvetica Neue"/>
              </a:rPr>
              <a:t>деятельности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11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DAE39E0-A0F8-9AB4-FAF7-9C9797D20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639827"/>
              </p:ext>
            </p:extLst>
          </p:nvPr>
        </p:nvGraphicFramePr>
        <p:xfrm>
          <a:off x="250825" y="895317"/>
          <a:ext cx="8642349" cy="1621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127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1275611">
                  <a:extLst>
                    <a:ext uri="{9D8B030D-6E8A-4147-A177-3AD203B41FA5}">
                      <a16:colId xmlns:a16="http://schemas.microsoft.com/office/drawing/2014/main" val="2207509000"/>
                    </a:ext>
                  </a:extLst>
                </a:gridCol>
                <a:gridCol w="1275611">
                  <a:extLst>
                    <a:ext uri="{9D8B030D-6E8A-4147-A177-3AD203B41FA5}">
                      <a16:colId xmlns:a16="http://schemas.microsoft.com/office/drawing/2014/main" val="3486275767"/>
                    </a:ext>
                  </a:extLst>
                </a:gridCol>
              </a:tblGrid>
              <a:tr h="205514"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77525"/>
                  </a:ext>
                </a:extLst>
              </a:tr>
              <a:tr h="33581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</a:t>
                      </a:r>
                      <a:r>
                        <a:rPr lang="en-US" sz="8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III</a:t>
                      </a:r>
                      <a:r>
                        <a:rPr lang="en-US" sz="8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49501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–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очень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плохие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17%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8203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5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–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очень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хорошие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7%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655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Средняя</a:t>
                      </a:r>
                      <a:r>
                        <a:rPr lang="ru-RU" sz="900" b="1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оценка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2,94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3,07</a:t>
                      </a:r>
                    </a:p>
                  </a:txBody>
                  <a:tcPr marL="9525" marR="9525" marT="9525" marB="0" anchor="b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4059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502AFC3-2DCE-09F6-133E-A3C7DCA741D7}"/>
              </a:ext>
            </a:extLst>
          </p:cNvPr>
          <p:cNvSpPr txBox="1"/>
          <p:nvPr/>
        </p:nvSpPr>
        <p:spPr>
          <a:xfrm>
            <a:off x="4566980" y="2890278"/>
            <a:ext cx="43211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35%</a:t>
            </a:r>
            <a:r>
              <a:rPr lang="en-US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оценивают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условия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ведения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России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как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«хорошие»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«очень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хорошие»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2D7931-C8BA-4579-9CA5-50CEE73A7712}"/>
              </a:ext>
            </a:extLst>
          </p:cNvPr>
          <p:cNvSpPr txBox="1"/>
          <p:nvPr/>
        </p:nvSpPr>
        <p:spPr>
          <a:xfrm>
            <a:off x="163408" y="2729469"/>
            <a:ext cx="44085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39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оценивают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условия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ведения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России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«3»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</a:p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Средняя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условий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ведения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ученых: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3,07.</a:t>
            </a:r>
            <a:endParaRPr lang="ru-RU" sz="1000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Суммарная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доля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высоких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оценок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условий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ведения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научной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деятельности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России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(«4»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«5»)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возросла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7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сравнению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ноябрем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2023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года.</a:t>
            </a:r>
          </a:p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Средняя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условий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ведения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возросла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0,13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сравнению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ноябрем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2023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года.</a:t>
            </a:r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4E115A92-3CDE-9F6E-4B62-B02EBBDFE4AC}"/>
              </a:ext>
            </a:extLst>
          </p:cNvPr>
          <p:cNvSpPr txBox="1"/>
          <p:nvPr/>
        </p:nvSpPr>
        <p:spPr>
          <a:xfrm>
            <a:off x="158388" y="447675"/>
            <a:ext cx="7531212" cy="40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Как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оцениваете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условия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ведения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исследовательской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деятельности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России?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(от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1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5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баллов,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где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1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очень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плохие,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5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очень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хорошие)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7D0B1-38D6-15E6-EC5B-5A2B67904AEF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16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11E9A-A848-9542-0FAF-6937B0588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7E67D70-7369-D717-9314-806982D5A4DE}"/>
              </a:ext>
            </a:extLst>
          </p:cNvPr>
          <p:cNvSpPr/>
          <p:nvPr/>
        </p:nvSpPr>
        <p:spPr>
          <a:xfrm>
            <a:off x="4572000" y="2687716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ED3037E-53C8-EAD6-3649-8C048C9CB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Интерес</a:t>
            </a:r>
            <a:r>
              <a:rPr lang="ru-RU" dirty="0">
                <a:sym typeface="Helvetica Neue"/>
                <a:solidFill>
                  <a:srgbClr val="0A0A0A"/>
                </a:solidFill>
              </a:rPr>
              <a:t> </a:t>
            </a:r>
            <a:r>
              <a:rPr lang="ru-RU" dirty="0">
                <a:sym typeface="Helvetica Neue"/>
              </a:rPr>
              <a:t>к</a:t>
            </a:r>
            <a:r>
              <a:rPr lang="ru-RU" dirty="0">
                <a:sym typeface="Helvetica Neue"/>
                <a:solidFill>
                  <a:srgbClr val="2A2A28"/>
                </a:solidFill>
              </a:rPr>
              <a:t> </a:t>
            </a:r>
            <a:r>
              <a:rPr lang="ru-RU" dirty="0">
                <a:sym typeface="Helvetica Neue"/>
              </a:rPr>
              <a:t>научным</a:t>
            </a:r>
            <a:r>
              <a:rPr lang="ru-RU" dirty="0">
                <a:sym typeface="Helvetica Neue"/>
                <a:solidFill>
                  <a:srgbClr val="080606"/>
                </a:solidFill>
              </a:rPr>
              <a:t> </a:t>
            </a:r>
            <a:r>
              <a:rPr lang="ru-RU" dirty="0">
                <a:sym typeface="Helvetica Neue"/>
              </a:rPr>
              <a:t>информационным</a:t>
            </a:r>
            <a:r>
              <a:rPr lang="ru-RU" dirty="0">
                <a:sym typeface="Helvetica Neue"/>
                <a:solidFill>
                  <a:srgbClr val="0E0E0C"/>
                </a:solidFill>
              </a:rPr>
              <a:t> </a:t>
            </a:r>
            <a:r>
              <a:rPr lang="ru-RU" dirty="0">
                <a:sym typeface="Helvetica Neue"/>
              </a:rPr>
              <a:t>материалам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CD75834-1E87-6E56-8322-A924DC5F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12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BB0DD5-45BC-9E5F-A7BB-5286AAB18EB6}"/>
              </a:ext>
            </a:extLst>
          </p:cNvPr>
          <p:cNvSpPr txBox="1"/>
          <p:nvPr/>
        </p:nvSpPr>
        <p:spPr>
          <a:xfrm>
            <a:off x="4572000" y="2851241"/>
            <a:ext cx="43211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группах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большинство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отмечают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научным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информационным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материалам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7E95D2-8B52-B6CD-6EEC-526A59B2DBD6}"/>
              </a:ext>
            </a:extLst>
          </p:cNvPr>
          <p:cNvSpPr txBox="1"/>
          <p:nvPr/>
        </p:nvSpPr>
        <p:spPr>
          <a:xfrm>
            <a:off x="163408" y="2687716"/>
            <a:ext cx="44085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Наибольшая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отметивших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информационным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материалам,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(90%),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наименьшая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(51%).</a:t>
            </a:r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A9568DFB-A07A-350D-38B9-A5470970941A}"/>
              </a:ext>
            </a:extLst>
          </p:cNvPr>
          <p:cNvSpPr txBox="1"/>
          <p:nvPr/>
        </p:nvSpPr>
        <p:spPr>
          <a:xfrm>
            <a:off x="158388" y="447675"/>
            <a:ext cx="7531212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Интересно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вам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читать/смотреть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научные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новости: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новые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открытия,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изобретения,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работу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современных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ученых?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baseline="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100" b="1" baseline="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854054D3-917D-AF63-793C-337A42161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49152"/>
              </p:ext>
            </p:extLst>
          </p:nvPr>
        </p:nvGraphicFramePr>
        <p:xfrm>
          <a:off x="250825" y="927088"/>
          <a:ext cx="8642349" cy="1609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0101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3032006039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986945426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784888184"/>
                    </a:ext>
                  </a:extLst>
                </a:gridCol>
              </a:tblGrid>
              <a:tr h="349898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Школьники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838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Точно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да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Скорее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да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Скорее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нет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Точно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нет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8249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Топ-2</a:t>
                      </a:r>
                      <a:r>
                        <a:rPr lang="ru-RU" sz="900" b="1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(«Точно</a:t>
                      </a:r>
                      <a:r>
                        <a:rPr lang="ru-RU" sz="900" b="1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да»</a:t>
                      </a:r>
                      <a:r>
                        <a:rPr lang="ru-RU" sz="900" b="1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+</a:t>
                      </a:r>
                      <a:r>
                        <a:rPr lang="ru-RU" sz="900" b="1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«Скорее</a:t>
                      </a:r>
                      <a:r>
                        <a:rPr lang="ru-RU" sz="900" b="1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да»)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66%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51%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90%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6614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Бот-2</a:t>
                      </a:r>
                      <a:r>
                        <a:rPr lang="ru-RU" sz="900" b="1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(«Точно</a:t>
                      </a:r>
                      <a:r>
                        <a:rPr lang="ru-RU" sz="900" b="1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нет»</a:t>
                      </a:r>
                      <a:r>
                        <a:rPr lang="ru-RU" sz="900" b="1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+</a:t>
                      </a:r>
                      <a:r>
                        <a:rPr lang="ru-RU" sz="900" b="1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«Скорее</a:t>
                      </a:r>
                      <a:r>
                        <a:rPr lang="ru-RU" sz="900" b="1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нет»)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25%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35%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8%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4313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Затрудняюсь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ответить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67739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49B4D9A-6FC6-6409-A11E-F1A078AAE0E7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88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2F429-5ABF-3EEE-CE0E-1452AF2DD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1210A75-50BE-9403-A289-775B415B9032}"/>
              </a:ext>
            </a:extLst>
          </p:cNvPr>
          <p:cNvSpPr/>
          <p:nvPr/>
        </p:nvSpPr>
        <p:spPr>
          <a:xfrm>
            <a:off x="2411412" y="1941522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169DFB1-B723-9170-93AF-B5C5272DA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Актуальные</a:t>
            </a:r>
            <a:r>
              <a:rPr lang="ru-RU" dirty="0">
                <a:sym typeface="Helvetica Neue"/>
                <a:solidFill>
                  <a:srgbClr val="2A2A28"/>
                </a:solidFill>
              </a:rPr>
              <a:t> </a:t>
            </a:r>
            <a:r>
              <a:rPr lang="ru-RU" dirty="0">
                <a:sym typeface="Helvetica Neue"/>
              </a:rPr>
              <a:t>форматы</a:t>
            </a:r>
            <a:r>
              <a:rPr lang="ru-RU" dirty="0">
                <a:sym typeface="Helvetica Neue"/>
                <a:solidFill>
                  <a:srgbClr val="080606"/>
                </a:solidFill>
              </a:rPr>
              <a:t> </a:t>
            </a:r>
            <a:r>
              <a:rPr lang="ru-RU" dirty="0">
                <a:sym typeface="Helvetica Neue"/>
              </a:rPr>
              <a:t>популяризации</a:t>
            </a:r>
            <a:r>
              <a:rPr lang="ru-RU" dirty="0">
                <a:sym typeface="Helvetica Neue"/>
                <a:solidFill>
                  <a:srgbClr val="0E0E0C"/>
                </a:solidFill>
              </a:rPr>
              <a:t> </a:t>
            </a:r>
            <a:r>
              <a:rPr lang="ru-RU" dirty="0">
                <a:sym typeface="Helvetica Neue"/>
              </a:rPr>
              <a:t>науки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9FC1691-473D-C1C8-7E22-381E252F7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13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CCBA71-ECC9-A767-A36B-092B07F1ADE6}"/>
              </a:ext>
            </a:extLst>
          </p:cNvPr>
          <p:cNvSpPr txBox="1"/>
          <p:nvPr/>
        </p:nvSpPr>
        <p:spPr>
          <a:xfrm>
            <a:off x="2411412" y="2044867"/>
            <a:ext cx="4321175" cy="5770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обеих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группах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большинство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отмечают,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наиболее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актуально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сегодня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освещать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коллективов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E5117C1F-3CF3-C8FC-653A-79AE826DC4EA}"/>
              </a:ext>
            </a:extLst>
          </p:cNvPr>
          <p:cNvSpPr txBox="1"/>
          <p:nvPr/>
        </p:nvSpPr>
        <p:spPr>
          <a:xfrm>
            <a:off x="158388" y="447675"/>
            <a:ext cx="7531212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Как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полагаете,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популяризации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науки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актуально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сегодня,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скорее,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рассказывать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про: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baseline="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100" b="1" baseline="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ED865FC-2B3C-B22D-ED21-69258EBF7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157029"/>
              </p:ext>
            </p:extLst>
          </p:nvPr>
        </p:nvGraphicFramePr>
        <p:xfrm>
          <a:off x="250825" y="927088"/>
          <a:ext cx="8642350" cy="889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61104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890623">
                  <a:extLst>
                    <a:ext uri="{9D8B030D-6E8A-4147-A177-3AD203B41FA5}">
                      <a16:colId xmlns:a16="http://schemas.microsoft.com/office/drawing/2014/main" val="3032006039"/>
                    </a:ext>
                  </a:extLst>
                </a:gridCol>
                <a:gridCol w="890623">
                  <a:extLst>
                    <a:ext uri="{9D8B030D-6E8A-4147-A177-3AD203B41FA5}">
                      <a16:colId xmlns:a16="http://schemas.microsoft.com/office/drawing/2014/main" val="784888184"/>
                    </a:ext>
                  </a:extLst>
                </a:gridCol>
              </a:tblGrid>
              <a:tr h="349898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838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Одного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человека,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личность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14%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14%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Про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команду,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коллектив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ученых,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состоящих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из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разных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индивидуальностей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62%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71%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Затрудняюсь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ответить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24%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15%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7DED218-77D3-0F5A-977B-303AE6DAD09A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626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366748-CD13-8331-27C5-3AB45C73C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509DC3B-DF86-9DDA-5176-6DCE3DD35922}"/>
              </a:ext>
            </a:extLst>
          </p:cNvPr>
          <p:cNvSpPr/>
          <p:nvPr/>
        </p:nvSpPr>
        <p:spPr>
          <a:xfrm>
            <a:off x="4566980" y="2192341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DD86A77-2BED-F9AA-683C-38ADF3282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Оценки</a:t>
            </a:r>
            <a:r>
              <a:rPr lang="ru-RU" dirty="0">
                <a:sym typeface="Helvetica Neue"/>
                <a:solidFill>
                  <a:srgbClr val="20201E"/>
                </a:solidFill>
              </a:rPr>
              <a:t> </a:t>
            </a:r>
            <a:r>
              <a:rPr lang="ru-RU" dirty="0">
                <a:sym typeface="Helvetica Neue"/>
              </a:rPr>
              <a:t>возможностей</a:t>
            </a:r>
            <a:r>
              <a:rPr lang="ru-RU" dirty="0">
                <a:sym typeface="Helvetica Neue"/>
                <a:solidFill>
                  <a:srgbClr val="262424"/>
                </a:solidFill>
              </a:rPr>
              <a:t> </a:t>
            </a:r>
            <a:r>
              <a:rPr lang="ru-RU" dirty="0">
                <a:sym typeface="Helvetica Neue"/>
              </a:rPr>
              <a:t>профессионального</a:t>
            </a:r>
            <a:r>
              <a:rPr lang="ru-RU" dirty="0">
                <a:sym typeface="Helvetica Neue"/>
                <a:solidFill>
                  <a:srgbClr val="242422"/>
                </a:solidFill>
              </a:rPr>
              <a:t> </a:t>
            </a:r>
            <a:r>
              <a:rPr lang="ru-RU" dirty="0">
                <a:sym typeface="Helvetica Neue"/>
              </a:rPr>
              <a:t>роста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82390D2-D545-FA31-E6A4-29DE549B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14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9C6EB1-AC57-E46F-5639-6A5C9A9DE4BE}"/>
              </a:ext>
            </a:extLst>
          </p:cNvPr>
          <p:cNvSpPr txBox="1"/>
          <p:nvPr/>
        </p:nvSpPr>
        <p:spPr>
          <a:xfrm>
            <a:off x="4566980" y="2355866"/>
            <a:ext cx="43211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42%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50%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полагают,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сегодня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России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достаточно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возможностей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карьерного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профессионального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роста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ученого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endParaRPr lang="ru-RU" sz="1050" b="1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1E9E86-90C9-0BE5-BAA3-8B0A5EF21E5E}"/>
              </a:ext>
            </a:extLst>
          </p:cNvPr>
          <p:cNvSpPr txBox="1"/>
          <p:nvPr/>
        </p:nvSpPr>
        <p:spPr>
          <a:xfrm>
            <a:off x="158388" y="2192341"/>
            <a:ext cx="440859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отмечают,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таких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возможностей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очень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много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(35%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24%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соответственно).</a:t>
            </a:r>
          </a:p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придерживаются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другого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мнения: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42%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из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них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полагают,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возможностей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карьерного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роста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сегодня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немного.</a:t>
            </a:r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7CBC92DC-A3AE-A2F0-FA2F-4D43E3E1F253}"/>
              </a:ext>
            </a:extLst>
          </p:cNvPr>
          <p:cNvSpPr txBox="1"/>
          <p:nvPr/>
        </p:nvSpPr>
        <p:spPr>
          <a:xfrm>
            <a:off x="158388" y="447675"/>
            <a:ext cx="7531212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Как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оцениваете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возможности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карьерного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профессионального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роста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ученого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России?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baseline="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100" b="1" baseline="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0984045B-F087-F677-CDD9-900A1E88D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92949"/>
              </p:ext>
            </p:extLst>
          </p:nvPr>
        </p:nvGraphicFramePr>
        <p:xfrm>
          <a:off x="250825" y="927088"/>
          <a:ext cx="8642349" cy="1069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0101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3032006039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986945426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784888184"/>
                    </a:ext>
                  </a:extLst>
                </a:gridCol>
              </a:tblGrid>
              <a:tr h="349898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Школьники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838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Возможностей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очень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много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Возможностей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достаточно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50%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49%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Возможностей</a:t>
                      </a:r>
                      <a:r>
                        <a:rPr lang="ru-RU" sz="900" b="0" i="0" u="none" strike="noStrike" kern="120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немного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Возможностей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нет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совсем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8249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A95C40D-F104-CDE0-A48A-51A029FAC3CB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880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F6F43-83FD-FF23-C37D-A2E99197E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03F83F1-78B1-CABB-5141-711C2F561A1E}"/>
              </a:ext>
            </a:extLst>
          </p:cNvPr>
          <p:cNvSpPr/>
          <p:nvPr/>
        </p:nvSpPr>
        <p:spPr>
          <a:xfrm>
            <a:off x="4566980" y="2192341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9DDC1D8-AA46-CF7B-79C0-D96A9D1C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Осведомленность</a:t>
            </a:r>
            <a:r>
              <a:rPr lang="ru-RU" dirty="0">
                <a:sym typeface="Helvetica Neue"/>
                <a:solidFill>
                  <a:srgbClr val="020000"/>
                </a:solidFill>
              </a:rPr>
              <a:t> </a:t>
            </a:r>
            <a:r>
              <a:rPr lang="ru-RU" dirty="0">
                <a:sym typeface="Helvetica Neue"/>
              </a:rPr>
              <a:t>о</a:t>
            </a:r>
            <a:r>
              <a:rPr lang="ru-RU" dirty="0">
                <a:sym typeface="Helvetica Neue"/>
                <a:solidFill>
                  <a:srgbClr val="0A0A08"/>
                </a:solidFill>
              </a:rPr>
              <a:t> </a:t>
            </a:r>
            <a:r>
              <a:rPr lang="ru-RU" dirty="0">
                <a:sym typeface="Helvetica Neue"/>
              </a:rPr>
              <a:t>возможностях</a:t>
            </a:r>
            <a:r>
              <a:rPr lang="ru-RU" dirty="0">
                <a:sym typeface="Helvetica Neue"/>
                <a:solidFill>
                  <a:srgbClr val="0A0A0A"/>
                </a:solidFill>
              </a:rPr>
              <a:t> </a:t>
            </a:r>
            <a:r>
              <a:rPr lang="ru-RU" dirty="0">
                <a:sym typeface="Helvetica Neue"/>
              </a:rPr>
              <a:t>профессионального</a:t>
            </a:r>
            <a:r>
              <a:rPr lang="ru-RU" dirty="0">
                <a:sym typeface="Helvetica Neue"/>
                <a:solidFill>
                  <a:srgbClr val="2A2A28"/>
                </a:solidFill>
              </a:rPr>
              <a:t> </a:t>
            </a:r>
            <a:r>
              <a:rPr lang="ru-RU" dirty="0">
                <a:sym typeface="Helvetica Neue"/>
              </a:rPr>
              <a:t>роста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A7E92BA-2414-4BAD-17BE-6487E2419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15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60D1E5-931E-38A3-21F9-4FF72120CB5A}"/>
              </a:ext>
            </a:extLst>
          </p:cNvPr>
          <p:cNvSpPr txBox="1"/>
          <p:nvPr/>
        </p:nvSpPr>
        <p:spPr>
          <a:xfrm>
            <a:off x="4577022" y="2275519"/>
            <a:ext cx="4321175" cy="5770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Чаще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респонденты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всех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групп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отмечают,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скорее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незнакомы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существующими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карьерных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профессиональных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возможностях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ученых</a:t>
            </a:r>
            <a:endParaRPr lang="ru-RU" sz="1050" b="1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757BD0-1436-C9C0-C88C-FADF3D3C6B6C}"/>
              </a:ext>
            </a:extLst>
          </p:cNvPr>
          <p:cNvSpPr txBox="1"/>
          <p:nvPr/>
        </p:nvSpPr>
        <p:spPr>
          <a:xfrm>
            <a:off x="158388" y="2192341"/>
            <a:ext cx="440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(43%)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указывают,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только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немногих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карьерных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возможностях.</a:t>
            </a:r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09D3CEB3-DA9C-734A-D1FA-811560F33CDE}"/>
              </a:ext>
            </a:extLst>
          </p:cNvPr>
          <p:cNvSpPr txBox="1"/>
          <p:nvPr/>
        </p:nvSpPr>
        <p:spPr>
          <a:xfrm>
            <a:off x="158388" y="447675"/>
            <a:ext cx="7531212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Знаете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всех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существующих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карьерных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профессиональных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возможностях?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baseline="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100" b="1" baseline="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5335C64-1C71-600F-0DA5-48D1CB18E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725479"/>
              </p:ext>
            </p:extLst>
          </p:nvPr>
        </p:nvGraphicFramePr>
        <p:xfrm>
          <a:off x="250825" y="927088"/>
          <a:ext cx="8642349" cy="1069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0101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3032006039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986945426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784888184"/>
                    </a:ext>
                  </a:extLst>
                </a:gridCol>
              </a:tblGrid>
              <a:tr h="349898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Школьники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838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Да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9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7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Знаю,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но,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скорее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всего,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обо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всех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27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39%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38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Знаю,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но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очень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немногих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37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43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знаю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ничего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26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12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8249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195EB9C-B538-988A-0AAB-B6F7C47A04BE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552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5638D-E2A1-474F-5DBF-5F63C37FB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EE89E4B-4792-30CA-9211-9E3042155222}"/>
              </a:ext>
            </a:extLst>
          </p:cNvPr>
          <p:cNvSpPr/>
          <p:nvPr/>
        </p:nvSpPr>
        <p:spPr>
          <a:xfrm>
            <a:off x="4572000" y="2533661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271C5D4-1A5F-9A6A-D056-F325764B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Информация</a:t>
            </a:r>
            <a:r>
              <a:rPr lang="ru-RU" dirty="0">
                <a:sym typeface="Helvetica Neue"/>
                <a:solidFill>
                  <a:srgbClr val="080606"/>
                </a:solidFill>
              </a:rPr>
              <a:t> </a:t>
            </a:r>
            <a:r>
              <a:rPr lang="ru-RU" dirty="0">
                <a:sym typeface="Helvetica Neue"/>
              </a:rPr>
              <a:t>о</a:t>
            </a:r>
            <a:r>
              <a:rPr lang="ru-RU" dirty="0">
                <a:sym typeface="Helvetica Neue"/>
                <a:solidFill>
                  <a:srgbClr val="0E0E0C"/>
                </a:solidFill>
              </a:rPr>
              <a:t> </a:t>
            </a:r>
            <a:r>
              <a:rPr lang="ru-RU" dirty="0">
                <a:sym typeface="Helvetica Neue"/>
              </a:rPr>
              <a:t>возможностях</a:t>
            </a:r>
            <a:r>
              <a:rPr lang="ru-RU" dirty="0">
                <a:sym typeface="Helvetica Neue"/>
                <a:solidFill>
                  <a:srgbClr val="20201E"/>
                </a:solidFill>
              </a:rPr>
              <a:t> </a:t>
            </a:r>
            <a:r>
              <a:rPr lang="ru-RU" dirty="0">
                <a:sym typeface="Helvetica Neue"/>
              </a:rPr>
              <a:t>профессионального</a:t>
            </a:r>
            <a:r>
              <a:rPr lang="ru-RU" dirty="0">
                <a:sym typeface="Helvetica Neue"/>
                <a:solidFill>
                  <a:srgbClr val="262424"/>
                </a:solidFill>
              </a:rPr>
              <a:t> </a:t>
            </a:r>
            <a:r>
              <a:rPr lang="ru-RU" dirty="0">
                <a:sym typeface="Helvetica Neue"/>
              </a:rPr>
              <a:t>роста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242EE0E-2F01-050A-7DAB-4AF4EBB4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16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1E6E98-B151-BE57-557B-03D0D9389229}"/>
              </a:ext>
            </a:extLst>
          </p:cNvPr>
          <p:cNvSpPr txBox="1"/>
          <p:nvPr/>
        </p:nvSpPr>
        <p:spPr>
          <a:xfrm>
            <a:off x="4572000" y="2564025"/>
            <a:ext cx="4321175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Большинство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респондентов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из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групп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полагают,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сегодня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д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остаточно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понятной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доступной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информации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возможностях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карьерного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профессионального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роста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России</a:t>
            </a:r>
            <a:endParaRPr lang="ru-RU" sz="1050" b="1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7D3587-5EA5-A17A-AE08-186425215D7A}"/>
              </a:ext>
            </a:extLst>
          </p:cNvPr>
          <p:cNvSpPr txBox="1"/>
          <p:nvPr/>
        </p:nvSpPr>
        <p:spPr>
          <a:xfrm>
            <a:off x="163408" y="2533661"/>
            <a:ext cx="440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Однако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большинство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(58%)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отмечают,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такой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информации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недостаточно.</a:t>
            </a:r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CF1E3AA6-FE57-284E-6062-105D7B8CC966}"/>
              </a:ext>
            </a:extLst>
          </p:cNvPr>
          <p:cNvSpPr txBox="1"/>
          <p:nvPr/>
        </p:nvSpPr>
        <p:spPr>
          <a:xfrm>
            <a:off x="158388" y="447675"/>
            <a:ext cx="7531212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Достаточно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сегодня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понятной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доступной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информации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возможностях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карьерного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профессионального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роста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России?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baseline="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100" b="1" baseline="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FDC70778-D244-EBEA-0E5E-FBC4AED50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288391"/>
              </p:ext>
            </p:extLst>
          </p:nvPr>
        </p:nvGraphicFramePr>
        <p:xfrm>
          <a:off x="250825" y="927088"/>
          <a:ext cx="8642349" cy="1429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0101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3032006039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986945426"/>
                    </a:ext>
                  </a:extLst>
                </a:gridCol>
                <a:gridCol w="807416">
                  <a:extLst>
                    <a:ext uri="{9D8B030D-6E8A-4147-A177-3AD203B41FA5}">
                      <a16:colId xmlns:a16="http://schemas.microsoft.com/office/drawing/2014/main" val="784888184"/>
                    </a:ext>
                  </a:extLst>
                </a:gridCol>
              </a:tblGrid>
              <a:tr h="349898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Школьники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838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Достаточно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25%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37%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10%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Скорее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достаточно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46%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32%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Скорее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недостаточно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22%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13%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38%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Недостаточно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20%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8249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Топ-2</a:t>
                      </a:r>
                      <a:r>
                        <a:rPr lang="ru-RU" sz="900" b="1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(«Достаточно»</a:t>
                      </a:r>
                      <a:r>
                        <a:rPr lang="ru-RU" sz="900" b="1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ru-RU" sz="900" b="1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«Скорее</a:t>
                      </a:r>
                      <a:r>
                        <a:rPr lang="ru-RU" sz="900" b="1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достаточно»)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0929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Бот-2</a:t>
                      </a:r>
                      <a:r>
                        <a:rPr lang="ru-RU" sz="900" b="1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(«Недостаточно»</a:t>
                      </a:r>
                      <a:r>
                        <a:rPr lang="ru-RU" sz="900" b="1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ru-RU" sz="900" b="1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«Скорее</a:t>
                      </a:r>
                      <a:r>
                        <a:rPr lang="ru-RU" sz="900" b="1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недостаточно»)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58%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1382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3264C96-AA60-C882-AE60-364C6D8D7CB4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793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4B5A73C-711F-765C-C7C3-B2E248C60DC9}"/>
              </a:ext>
            </a:extLst>
          </p:cNvPr>
          <p:cNvSpPr/>
          <p:nvPr/>
        </p:nvSpPr>
        <p:spPr>
          <a:xfrm>
            <a:off x="4572000" y="2765306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B74491B-03B9-996C-3832-261A32FB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Популяризаторская</a:t>
            </a:r>
            <a:r>
              <a:rPr lang="ru-RU" dirty="0">
                <a:sym typeface="Helvetica Neue"/>
                <a:solidFill>
                  <a:srgbClr val="242422"/>
                </a:solidFill>
              </a:rPr>
              <a:t> </a:t>
            </a:r>
            <a:r>
              <a:rPr lang="ru-RU" dirty="0">
                <a:sym typeface="Helvetica Neue"/>
              </a:rPr>
              <a:t>деятельность</a:t>
            </a:r>
            <a:r>
              <a:rPr lang="ru-RU" dirty="0">
                <a:sym typeface="Helvetica Neue"/>
                <a:solidFill>
                  <a:srgbClr val="020000"/>
                </a:solidFill>
              </a:rPr>
              <a:t> </a:t>
            </a:r>
            <a:r>
              <a:rPr lang="ru-RU" dirty="0">
                <a:sym typeface="Helvetica Neue"/>
              </a:rPr>
              <a:t>-</a:t>
            </a:r>
            <a:r>
              <a:rPr lang="ru-RU" dirty="0">
                <a:sym typeface="Helvetica Neue"/>
                <a:solidFill>
                  <a:srgbClr val="0A0A08"/>
                </a:solidFill>
              </a:rPr>
              <a:t> </a:t>
            </a:r>
            <a:r>
              <a:rPr lang="ru-RU" dirty="0">
                <a:sym typeface="Helvetica Neue"/>
              </a:rPr>
              <a:t>ученые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17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DAE39E0-A0F8-9AB4-FAF7-9C9797D20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619022"/>
              </p:ext>
            </p:extLst>
          </p:nvPr>
        </p:nvGraphicFramePr>
        <p:xfrm>
          <a:off x="240664" y="1360571"/>
          <a:ext cx="4234775" cy="1031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4669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625053">
                  <a:extLst>
                    <a:ext uri="{9D8B030D-6E8A-4147-A177-3AD203B41FA5}">
                      <a16:colId xmlns:a16="http://schemas.microsoft.com/office/drawing/2014/main" val="2207509000"/>
                    </a:ext>
                  </a:extLst>
                </a:gridCol>
                <a:gridCol w="625053">
                  <a:extLst>
                    <a:ext uri="{9D8B030D-6E8A-4147-A177-3AD203B41FA5}">
                      <a16:colId xmlns:a16="http://schemas.microsoft.com/office/drawing/2014/main" val="3266581016"/>
                    </a:ext>
                  </a:extLst>
                </a:gridCol>
              </a:tblGrid>
              <a:tr h="335814"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77525"/>
                  </a:ext>
                </a:extLst>
              </a:tr>
              <a:tr h="33581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</a:t>
                      </a:r>
                      <a:r>
                        <a:rPr lang="en-US" sz="8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III</a:t>
                      </a:r>
                      <a:r>
                        <a:rPr lang="en-US" sz="8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49303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Нет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82%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79%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502AFC3-2DCE-09F6-133E-A3C7DCA741D7}"/>
              </a:ext>
            </a:extLst>
          </p:cNvPr>
          <p:cNvSpPr txBox="1"/>
          <p:nvPr/>
        </p:nvSpPr>
        <p:spPr>
          <a:xfrm>
            <a:off x="4572000" y="2928831"/>
            <a:ext cx="43211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79%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занимаются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популяризаторской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деятельностью,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однако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43%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хотели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ей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заниматься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4E115A92-3CDE-9F6E-4B62-B02EBBDFE4AC}"/>
              </a:ext>
            </a:extLst>
          </p:cNvPr>
          <p:cNvSpPr txBox="1"/>
          <p:nvPr/>
        </p:nvSpPr>
        <p:spPr>
          <a:xfrm>
            <a:off x="148227" y="763822"/>
            <a:ext cx="4327212" cy="40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Занимаетесь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популяризацией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науки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медиапространстве?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7D0B1-38D6-15E6-EC5B-5A2B67904AEF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85195E5-44C2-4F11-8B5E-FEADD7756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698525"/>
              </p:ext>
            </p:extLst>
          </p:nvPr>
        </p:nvGraphicFramePr>
        <p:xfrm>
          <a:off x="4561839" y="1367456"/>
          <a:ext cx="4327211" cy="1211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9819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638696">
                  <a:extLst>
                    <a:ext uri="{9D8B030D-6E8A-4147-A177-3AD203B41FA5}">
                      <a16:colId xmlns:a16="http://schemas.microsoft.com/office/drawing/2014/main" val="2207509000"/>
                    </a:ext>
                  </a:extLst>
                </a:gridCol>
                <a:gridCol w="638696">
                  <a:extLst>
                    <a:ext uri="{9D8B030D-6E8A-4147-A177-3AD203B41FA5}">
                      <a16:colId xmlns:a16="http://schemas.microsoft.com/office/drawing/2014/main" val="2397074790"/>
                    </a:ext>
                  </a:extLst>
                </a:gridCol>
              </a:tblGrid>
              <a:tr h="335814"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77525"/>
                  </a:ext>
                </a:extLst>
              </a:tr>
              <a:tr h="33581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</a:t>
                      </a:r>
                      <a:r>
                        <a:rPr lang="en-US" sz="8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III</a:t>
                      </a:r>
                      <a:r>
                        <a:rPr lang="en-US" sz="8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8052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Нет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Нет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ответа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</a:tbl>
          </a:graphicData>
        </a:graphic>
      </p:graphicFrame>
      <p:sp>
        <p:nvSpPr>
          <p:cNvPr id="7" name="Google Shape;112;p20">
            <a:extLst>
              <a:ext uri="{FF2B5EF4-FFF2-40B4-BE49-F238E27FC236}">
                <a16:creationId xmlns:a16="http://schemas.microsoft.com/office/drawing/2014/main" id="{0CCBBD3E-8910-82A7-92B1-278B2450D1CE}"/>
              </a:ext>
            </a:extLst>
          </p:cNvPr>
          <p:cNvSpPr txBox="1"/>
          <p:nvPr/>
        </p:nvSpPr>
        <p:spPr>
          <a:xfrm>
            <a:off x="4475439" y="610684"/>
            <a:ext cx="4327212" cy="40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Хотели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бы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принимать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участие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медиапроектах,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популяризирующих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науку,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стать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консультантом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таких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проектов?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0F4437-642A-F2CA-1E41-130B708C93FA}"/>
              </a:ext>
            </a:extLst>
          </p:cNvPr>
          <p:cNvSpPr txBox="1"/>
          <p:nvPr/>
        </p:nvSpPr>
        <p:spPr>
          <a:xfrm>
            <a:off x="4490620" y="3624142"/>
            <a:ext cx="44085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Доля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ученых,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которые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занимаются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популяризацией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науки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медиапространстве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возросла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3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90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сравнению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ноябрем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2023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года.</a:t>
            </a:r>
          </a:p>
          <a:p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Доля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тех,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кто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хотел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заниматься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популяризацией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науки,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незначимо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скорректировалась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(-1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90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.).</a:t>
            </a:r>
          </a:p>
          <a:p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Чаще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всего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популяризаторская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деятельность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осуществляется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формате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текстового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блога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(38%)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или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других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форматах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(51%).</a:t>
            </a:r>
          </a:p>
        </p:txBody>
      </p:sp>
      <p:sp>
        <p:nvSpPr>
          <p:cNvPr id="10" name="Google Shape;112;p20">
            <a:extLst>
              <a:ext uri="{FF2B5EF4-FFF2-40B4-BE49-F238E27FC236}">
                <a16:creationId xmlns:a16="http://schemas.microsoft.com/office/drawing/2014/main" id="{74EB1675-ADD2-A71E-9C8D-4B05077273C1}"/>
              </a:ext>
            </a:extLst>
          </p:cNvPr>
          <p:cNvSpPr txBox="1"/>
          <p:nvPr/>
        </p:nvSpPr>
        <p:spPr>
          <a:xfrm>
            <a:off x="163408" y="2780091"/>
            <a:ext cx="4327212" cy="40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Выберите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формат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Вашей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популяризаторской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деятельности: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55D30115-52D2-DE4F-7AF0-DDAFD10D56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273267"/>
              </p:ext>
            </p:extLst>
          </p:nvPr>
        </p:nvGraphicFramePr>
        <p:xfrm>
          <a:off x="255397" y="3234460"/>
          <a:ext cx="4220042" cy="1071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08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730734">
                  <a:extLst>
                    <a:ext uri="{9D8B030D-6E8A-4147-A177-3AD203B41FA5}">
                      <a16:colId xmlns:a16="http://schemas.microsoft.com/office/drawing/2014/main" val="2397074790"/>
                    </a:ext>
                  </a:extLst>
                </a:gridCol>
              </a:tblGrid>
              <a:tr h="235527"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77525"/>
                  </a:ext>
                </a:extLst>
              </a:tr>
              <a:tr h="235527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III</a:t>
                      </a:r>
                      <a:r>
                        <a:rPr lang="en-US" sz="8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805266"/>
                  </a:ext>
                </a:extLst>
              </a:tr>
              <a:tr h="12624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Текстовый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блог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2624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Видеоблог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2624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Подкаст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12624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Другое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385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40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B74491B-03B9-996C-3832-261A32FB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Уровни</a:t>
            </a:r>
            <a:r>
              <a:rPr lang="ru-RU" dirty="0">
                <a:sym typeface="Helvetica Neue"/>
                <a:solidFill>
                  <a:srgbClr val="2A2A28"/>
                </a:solidFill>
              </a:rPr>
              <a:t> </a:t>
            </a:r>
            <a:r>
              <a:rPr lang="ru-RU" dirty="0">
                <a:sym typeface="Helvetica Neue"/>
              </a:rPr>
              <a:t>осведомленности</a:t>
            </a:r>
            <a:r>
              <a:rPr lang="ru-RU" dirty="0">
                <a:sym typeface="Helvetica Neue"/>
                <a:solidFill>
                  <a:srgbClr val="080606"/>
                </a:solidFill>
              </a:rPr>
              <a:t> </a:t>
            </a:r>
            <a:r>
              <a:rPr lang="ru-RU" dirty="0">
                <a:sym typeface="Helvetica Neue"/>
              </a:rPr>
              <a:t>–</a:t>
            </a:r>
            <a:r>
              <a:rPr lang="ru-RU" dirty="0">
                <a:sym typeface="Helvetica Neue"/>
                <a:solidFill>
                  <a:srgbClr val="0E0E0C"/>
                </a:solidFill>
              </a:rPr>
              <a:t> </a:t>
            </a:r>
            <a:r>
              <a:rPr lang="ru-RU" dirty="0">
                <a:sym typeface="Helvetica Neue"/>
              </a:rPr>
              <a:t>инициативы,</a:t>
            </a:r>
            <a:r>
              <a:rPr lang="ru-RU" dirty="0">
                <a:sym typeface="Helvetica Neue"/>
                <a:solidFill>
                  <a:srgbClr val="20201E"/>
                </a:solidFill>
              </a:rPr>
              <a:t> </a:t>
            </a:r>
            <a:r>
              <a:rPr lang="ru-RU" dirty="0">
                <a:sym typeface="Helvetica Neue"/>
              </a:rPr>
              <a:t>проекты,</a:t>
            </a:r>
            <a:r>
              <a:rPr lang="ru-RU" dirty="0">
                <a:sym typeface="Helvetica Neue"/>
                <a:solidFill>
                  <a:srgbClr val="262424"/>
                </a:solidFill>
              </a:rPr>
              <a:t> </a:t>
            </a:r>
            <a:r>
              <a:rPr lang="ru-RU" dirty="0">
                <a:sym typeface="Helvetica Neue"/>
              </a:rPr>
              <a:t>мероприятия</a:t>
            </a:r>
            <a:r>
              <a:rPr lang="ru-RU" dirty="0">
                <a:sym typeface="Helvetica Neue"/>
                <a:solidFill>
                  <a:srgbClr val="242422"/>
                </a:solidFill>
              </a:rPr>
              <a:t> </a:t>
            </a:r>
            <a:br>
              <a:rPr lang="ru-RU" dirty="0">
                <a:sym typeface="Helvetica Neue"/>
              </a:rPr>
            </a:br>
            <a:r>
              <a:rPr lang="ru-RU" dirty="0">
                <a:sym typeface="Helvetica Neue"/>
              </a:rPr>
              <a:t>в</a:t>
            </a:r>
            <a:r>
              <a:rPr lang="ru-RU" dirty="0">
                <a:sym typeface="Helvetica Neue"/>
                <a:solidFill>
                  <a:srgbClr val="020000"/>
                </a:solidFill>
              </a:rPr>
              <a:t> </a:t>
            </a:r>
            <a:r>
              <a:rPr lang="ru-RU" dirty="0">
                <a:sym typeface="Helvetica Neue"/>
              </a:rPr>
              <a:t>сфере</a:t>
            </a:r>
            <a:r>
              <a:rPr lang="ru-RU" dirty="0">
                <a:sym typeface="Helvetica Neue"/>
                <a:solidFill>
                  <a:srgbClr val="0A0A08"/>
                </a:solidFill>
              </a:rPr>
              <a:t> </a:t>
            </a:r>
            <a:r>
              <a:rPr lang="ru-RU" dirty="0">
                <a:sym typeface="Helvetica Neue"/>
              </a:rPr>
              <a:t>науки</a:t>
            </a: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18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DAE39E0-A0F8-9AB4-FAF7-9C9797D20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6584"/>
              </p:ext>
            </p:extLst>
          </p:nvPr>
        </p:nvGraphicFramePr>
        <p:xfrm>
          <a:off x="250825" y="1335936"/>
          <a:ext cx="8642347" cy="2804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837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2207509000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360279067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1241710746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4164403603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511400177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1957300314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296068609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48721402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3041401497"/>
                    </a:ext>
                  </a:extLst>
                </a:gridCol>
              </a:tblGrid>
              <a:tr h="269613"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Школьники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516922"/>
                  </a:ext>
                </a:extLst>
              </a:tr>
              <a:tr h="269613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77525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Конгресс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молодых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ученых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0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Всероссийский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фестиваль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науки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Наука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0+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08129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Научное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волонтерство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75%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018175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Просветительский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марафон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«Знание»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57%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10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Научные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детские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площадки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7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66%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74%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-1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223776"/>
                  </a:ext>
                </a:extLst>
              </a:tr>
              <a:tr h="29344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Официальный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сайт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Десятилетия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науки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и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технологий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-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наука.рф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10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0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219053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Научно-популярный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туризм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71%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11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80804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Программа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«Мои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университеты.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Будущее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за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настоящим»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15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-2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39623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Экскурсии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для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школьников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«Наука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Рядом»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914616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Конкурс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«Наука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–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Территория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героев»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17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0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46959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Фанк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–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фестиваль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научного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кино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16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33%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9423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Шоу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"Точка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науки"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11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28%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30%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306808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Конкурс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"</a:t>
                      </a:r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Знаешь?Научи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!"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18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31%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0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334956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Мероприятия-спутники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Конгресса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молодых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ученых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481553"/>
                  </a:ext>
                </a:extLst>
              </a:tr>
            </a:tbl>
          </a:graphicData>
        </a:graphic>
      </p:graphicFrame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4E115A92-3CDE-9F6E-4B62-B02EBBDFE4AC}"/>
              </a:ext>
            </a:extLst>
          </p:cNvPr>
          <p:cNvSpPr txBox="1"/>
          <p:nvPr/>
        </p:nvSpPr>
        <p:spPr>
          <a:xfrm>
            <a:off x="148226" y="763822"/>
            <a:ext cx="8729073" cy="40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Скажите,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знаете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слышали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следующих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инициативах,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проектах,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мероприятиях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сфере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науки?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сумма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долей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положительных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ответов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(«Да,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знаю»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+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«Да,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что-то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слышал(-а))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9857C2-105A-98CC-5BB7-03DD71B660BA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35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0B44A-C173-A024-DA09-CC8A4109E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2134B90-6EF3-F8CA-129B-22C2E59A8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Уровни</a:t>
            </a:r>
            <a:r>
              <a:rPr lang="ru-RU" dirty="0">
                <a:sym typeface="Helvetica Neue"/>
                <a:solidFill>
                  <a:srgbClr val="262424"/>
                </a:solidFill>
              </a:rPr>
              <a:t> </a:t>
            </a:r>
            <a:r>
              <a:rPr lang="ru-RU" dirty="0">
                <a:sym typeface="Helvetica Neue"/>
              </a:rPr>
              <a:t>осведомленности</a:t>
            </a:r>
            <a:r>
              <a:rPr lang="ru-RU" dirty="0">
                <a:sym typeface="Helvetica Neue"/>
                <a:solidFill>
                  <a:srgbClr val="242422"/>
                </a:solidFill>
              </a:rPr>
              <a:t> </a:t>
            </a:r>
            <a:r>
              <a:rPr lang="ru-RU" dirty="0">
                <a:sym typeface="Helvetica Neue"/>
              </a:rPr>
              <a:t>–</a:t>
            </a:r>
            <a:r>
              <a:rPr lang="ru-RU" dirty="0">
                <a:sym typeface="Helvetica Neue"/>
                <a:solidFill>
                  <a:srgbClr val="020000"/>
                </a:solidFill>
              </a:rPr>
              <a:t> </a:t>
            </a:r>
            <a:r>
              <a:rPr lang="ru-RU" dirty="0">
                <a:sym typeface="Helvetica Neue"/>
              </a:rPr>
              <a:t>российские</a:t>
            </a:r>
            <a:r>
              <a:rPr lang="ru-RU" dirty="0">
                <a:sym typeface="Helvetica Neue"/>
                <a:solidFill>
                  <a:srgbClr val="0A0A08"/>
                </a:solidFill>
              </a:rPr>
              <a:t> </a:t>
            </a:r>
            <a:r>
              <a:rPr lang="ru-RU" dirty="0">
                <a:sym typeface="Helvetica Neue"/>
              </a:rPr>
              <a:t>научные</a:t>
            </a:r>
            <a:r>
              <a:rPr lang="ru-RU" dirty="0">
                <a:sym typeface="Helvetica Neue"/>
                <a:solidFill>
                  <a:srgbClr val="0A0A0A"/>
                </a:solidFill>
              </a:rPr>
              <a:t> </a:t>
            </a:r>
            <a:r>
              <a:rPr lang="ru-RU" dirty="0">
                <a:sym typeface="Helvetica Neue"/>
              </a:rPr>
              <a:t>разработки</a:t>
            </a:r>
            <a:br>
              <a:rPr lang="ru-RU" dirty="0">
                <a:sym typeface="Helvetica Neue"/>
              </a:rPr>
            </a:b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2314B96-93EC-52B4-12AE-64D389EDE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19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FDAD405-FF56-8D60-DE23-A426AAB8D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010926"/>
              </p:ext>
            </p:extLst>
          </p:nvPr>
        </p:nvGraphicFramePr>
        <p:xfrm>
          <a:off x="250825" y="1335936"/>
          <a:ext cx="8642347" cy="2686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837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2207509000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360279067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1241710746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4164403603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511400177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1957300314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296068609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48721402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3041401497"/>
                    </a:ext>
                  </a:extLst>
                </a:gridCol>
              </a:tblGrid>
              <a:tr h="269613"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Школьники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516922"/>
                  </a:ext>
                </a:extLst>
              </a:tr>
              <a:tr h="269613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77525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Молодежные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лаборатории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74%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7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71%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Модуль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«Наука»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МКС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-1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08129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Кампусы</a:t>
                      </a:r>
                      <a:r>
                        <a:rPr lang="ru-RU" sz="900" b="0" i="0" u="none" strike="noStrike" kern="120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мирового</a:t>
                      </a:r>
                      <a:r>
                        <a:rPr lang="ru-RU" sz="900" b="0" i="0" u="none" strike="noStrike" kern="120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уровня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15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018175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Научные</a:t>
                      </a:r>
                      <a:r>
                        <a:rPr lang="ru-RU" sz="900" b="0" i="0" u="none" strike="noStrike" kern="120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центры</a:t>
                      </a:r>
                      <a:r>
                        <a:rPr lang="ru-RU" sz="900" b="0" i="0" u="none" strike="noStrike" kern="120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мирового</a:t>
                      </a:r>
                      <a:r>
                        <a:rPr lang="ru-RU" sz="900" b="0" i="0" u="none" strike="noStrike" kern="120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уровня</a:t>
                      </a:r>
                      <a:r>
                        <a:rPr lang="ru-RU" sz="900" b="0" i="0" u="none" strike="noStrike" kern="120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(НЦМУ)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7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Коллайдер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NICA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16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223776"/>
                  </a:ext>
                </a:extLst>
              </a:tr>
              <a:tr h="29344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Карбоновые</a:t>
                      </a:r>
                      <a:r>
                        <a:rPr lang="ru-RU" sz="900" b="0" i="0" u="none" strike="noStrike" kern="120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полигоны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10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58%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15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219053"/>
                  </a:ext>
                </a:extLst>
              </a:tr>
              <a:tr h="2051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Сибирский</a:t>
                      </a:r>
                      <a:r>
                        <a:rPr lang="ru-RU" sz="900" b="0" i="0" u="none" strike="noStrike" kern="120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кольцевой</a:t>
                      </a:r>
                      <a:r>
                        <a:rPr lang="ru-RU" sz="900" b="0" i="0" u="none" strike="noStrike" kern="120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источник</a:t>
                      </a:r>
                      <a:r>
                        <a:rPr lang="ru-RU" sz="900" b="0" i="0" u="none" strike="noStrike" kern="120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фотонов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16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80804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Квантовый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блокчейн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39623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Реактор</a:t>
                      </a:r>
                      <a:r>
                        <a:rPr lang="ru-RU" sz="900" b="0" i="0" u="none" strike="noStrike" kern="120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«ПИК»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11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60%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14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914616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Глубоководный</a:t>
                      </a:r>
                      <a:r>
                        <a:rPr lang="ru-RU" sz="900" b="0" i="0" u="none" strike="noStrike" kern="120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нейтринный</a:t>
                      </a:r>
                      <a:r>
                        <a:rPr lang="ru-RU" sz="900" b="0" i="0" u="none" strike="noStrike" kern="120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телескоп</a:t>
                      </a:r>
                      <a:r>
                        <a:rPr lang="ru-RU" sz="900" b="0" i="0" u="none" strike="noStrike" kern="120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Baikal-GVD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15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46959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Реактор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Т-15МД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(Токамак)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18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9423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Разработанное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российскими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учеными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первое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мире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лекарство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от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болезни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Бехтерева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306808"/>
                  </a:ext>
                </a:extLst>
              </a:tr>
            </a:tbl>
          </a:graphicData>
        </a:graphic>
      </p:graphicFrame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BBD0D4C7-5530-8C77-4009-55894A420A5D}"/>
              </a:ext>
            </a:extLst>
          </p:cNvPr>
          <p:cNvSpPr txBox="1"/>
          <p:nvPr/>
        </p:nvSpPr>
        <p:spPr>
          <a:xfrm>
            <a:off x="148226" y="763822"/>
            <a:ext cx="8729073" cy="40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Скажите,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знаете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слышали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российских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научных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разработках?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сумма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долей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положительных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ответов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(«Да,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знаю»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+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«Да,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что-то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слышал(-а))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2976C6-DDD7-ADB9-C95B-304D80E27943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71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97C6940F-DB78-B1A2-0EB5-7362355B11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6606" y="16233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Методология</a:t>
            </a:r>
            <a:r>
              <a:rPr lang="ru-RU" dirty="0">
                <a:sym typeface="Helvetica Neue"/>
                <a:solidFill>
                  <a:srgbClr val="0E0E0C"/>
                </a:solidFill>
              </a:rPr>
              <a:t> </a:t>
            </a:r>
            <a:r>
              <a:rPr lang="ru-RU" dirty="0">
                <a:sym typeface="Helvetica Neue"/>
              </a:rPr>
              <a:t>исследования	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C60BD7-7F0E-B62F-46DA-506F28A8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2</a:t>
            </a:fld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6A1CD0-D25D-AAF5-8659-FA4A99A55889}"/>
              </a:ext>
            </a:extLst>
          </p:cNvPr>
          <p:cNvSpPr txBox="1"/>
          <p:nvPr/>
        </p:nvSpPr>
        <p:spPr>
          <a:xfrm>
            <a:off x="156607" y="734096"/>
            <a:ext cx="87365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Сбор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данных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волны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исследования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осуществлялся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методом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онлайн-анкетирования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платформе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</a:t>
            </a:r>
            <a:r>
              <a:rPr lang="ru-RU" sz="11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Экспертум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»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21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30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ноября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2022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года.</a:t>
            </a:r>
          </a:p>
          <a:p>
            <a:pPr>
              <a:lnSpc>
                <a:spcPts val="1150"/>
              </a:lnSpc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Совокупность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состоит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из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трех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частей: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учащиеся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447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респондентов;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5917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респондентов;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молодые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1968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респондентов.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endParaRPr lang="ru-RU" sz="11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Сбор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данных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II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волны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исследования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осуществлялся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методом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онлайн-анкетирования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платформе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</a:t>
            </a:r>
            <a:r>
              <a:rPr lang="ru-RU" sz="11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Экспертум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9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октября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13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ноября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2023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года.</a:t>
            </a:r>
          </a:p>
          <a:p>
            <a:pPr>
              <a:lnSpc>
                <a:spcPts val="1150"/>
              </a:lnSpc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Обследованная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совокупность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состоит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из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трех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частей: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учащиеся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1820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респондентов;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8112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респондентов;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молодые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2032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респондентов.</a:t>
            </a:r>
          </a:p>
          <a:p>
            <a:pPr>
              <a:lnSpc>
                <a:spcPts val="1150"/>
              </a:lnSpc>
            </a:pPr>
            <a:endParaRPr lang="ru-RU" sz="11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Сбор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данных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III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волны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исследования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осуществлялся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методом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онлайн-анкетирования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платформе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</a:t>
            </a:r>
            <a:r>
              <a:rPr lang="ru-RU" sz="11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Экспертум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8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октября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11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ноября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2024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года.</a:t>
            </a:r>
          </a:p>
          <a:p>
            <a:pPr>
              <a:lnSpc>
                <a:spcPts val="1150"/>
              </a:lnSpc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Обследованная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совокупность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состоит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из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трех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частей: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учащиеся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631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респондент;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7051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респондент;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молодые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ученые: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1081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респондент.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endParaRPr lang="ru-RU" sz="11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348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AC8B1-5E66-6171-0619-A7807D436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9E92442-5743-EDC3-C8F2-8687B87C0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Уровни</a:t>
            </a:r>
            <a:r>
              <a:rPr lang="ru-RU" dirty="0">
                <a:sym typeface="Helvetica Neue"/>
                <a:solidFill>
                  <a:srgbClr val="242422"/>
                </a:solidFill>
              </a:rPr>
              <a:t> </a:t>
            </a:r>
            <a:r>
              <a:rPr lang="ru-RU" dirty="0">
                <a:sym typeface="Helvetica Neue"/>
              </a:rPr>
              <a:t>осведомленности</a:t>
            </a:r>
            <a:r>
              <a:rPr lang="ru-RU" dirty="0">
                <a:sym typeface="Helvetica Neue"/>
                <a:solidFill>
                  <a:srgbClr val="020000"/>
                </a:solidFill>
              </a:rPr>
              <a:t> </a:t>
            </a:r>
            <a:r>
              <a:rPr lang="ru-RU" dirty="0">
                <a:sym typeface="Helvetica Neue"/>
              </a:rPr>
              <a:t>–</a:t>
            </a:r>
            <a:r>
              <a:rPr lang="ru-RU" dirty="0">
                <a:sym typeface="Helvetica Neue"/>
                <a:solidFill>
                  <a:srgbClr val="0A0A08"/>
                </a:solidFill>
              </a:rPr>
              <a:t> </a:t>
            </a:r>
            <a:r>
              <a:rPr lang="ru-RU" dirty="0">
                <a:sym typeface="Helvetica Neue"/>
              </a:rPr>
              <a:t>российские</a:t>
            </a:r>
            <a:r>
              <a:rPr lang="ru-RU" dirty="0">
                <a:sym typeface="Helvetica Neue"/>
                <a:solidFill>
                  <a:srgbClr val="0A0A0A"/>
                </a:solidFill>
              </a:rPr>
              <a:t> </a:t>
            </a:r>
            <a:r>
              <a:rPr lang="ru-RU" dirty="0">
                <a:sym typeface="Helvetica Neue"/>
              </a:rPr>
              <a:t>молодые</a:t>
            </a:r>
            <a:r>
              <a:rPr lang="ru-RU" dirty="0">
                <a:sym typeface="Helvetica Neue"/>
                <a:solidFill>
                  <a:srgbClr val="2A2A28"/>
                </a:solidFill>
              </a:rPr>
              <a:t> </a:t>
            </a:r>
            <a:r>
              <a:rPr lang="ru-RU" dirty="0">
                <a:sym typeface="Helvetica Neue"/>
              </a:rPr>
              <a:t>ученые</a:t>
            </a: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0CB36E5-A240-7BA4-51B7-0C6CEE44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20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5C76631-D140-AF71-400F-F13A8CD47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377200"/>
              </p:ext>
            </p:extLst>
          </p:nvPr>
        </p:nvGraphicFramePr>
        <p:xfrm>
          <a:off x="250825" y="1335936"/>
          <a:ext cx="8642347" cy="3107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837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2207509000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360279067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1241710746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4164403603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511400177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1957300314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2960686091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48721402"/>
                    </a:ext>
                  </a:extLst>
                </a:gridCol>
                <a:gridCol w="627390">
                  <a:extLst>
                    <a:ext uri="{9D8B030D-6E8A-4147-A177-3AD203B41FA5}">
                      <a16:colId xmlns:a16="http://schemas.microsoft.com/office/drawing/2014/main" val="3041401497"/>
                    </a:ext>
                  </a:extLst>
                </a:gridCol>
              </a:tblGrid>
              <a:tr h="269613"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Студенты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Школьники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Молодые</a:t>
                      </a:r>
                      <a:r>
                        <a:rPr lang="ru-RU" sz="7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ученые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516922"/>
                  </a:ext>
                </a:extLst>
              </a:tr>
              <a:tr h="269613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Динамика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77525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Марченков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Никита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Владимирович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Москалюк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Ольга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Андреевна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10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779078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Тимофеева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Ирина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Игоревна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032451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Стрижак</a:t>
                      </a:r>
                      <a:r>
                        <a:rPr lang="ru-RU" sz="900" b="0" i="0" u="none" strike="noStrike" kern="120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Павел</a:t>
                      </a:r>
                      <a:r>
                        <a:rPr lang="ru-RU" sz="900" b="0" i="0" u="none" strike="noStrike" kern="120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Александрович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08129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Федоров</a:t>
                      </a:r>
                      <a:r>
                        <a:rPr lang="ru-RU" sz="900" b="0" i="0" u="none" strike="noStrike" kern="120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Алексей</a:t>
                      </a:r>
                      <a:r>
                        <a:rPr lang="ru-RU" sz="900" b="0" i="0" u="none" strike="noStrike" kern="120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Константинович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018175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Решетнева</a:t>
                      </a:r>
                      <a:r>
                        <a:rPr lang="ru-RU" sz="900" b="0" i="0" u="none" strike="noStrike" kern="120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Светлана</a:t>
                      </a:r>
                      <a:r>
                        <a:rPr lang="ru-RU" sz="900" b="0" i="0" u="none" strike="noStrike" kern="120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Викторовна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Квашин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Александр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Геннадиевич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223776"/>
                  </a:ext>
                </a:extLst>
              </a:tr>
              <a:tr h="293444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Квашин</a:t>
                      </a:r>
                      <a:r>
                        <a:rPr lang="ru-RU" sz="900" b="0" i="0" u="none" strike="noStrike" kern="120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Дмитрий</a:t>
                      </a:r>
                      <a:r>
                        <a:rPr lang="ru-RU" sz="900" b="0" i="0" u="none" strike="noStrike" kern="120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Геннадиевич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54%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11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219053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Никитин</a:t>
                      </a:r>
                      <a:r>
                        <a:rPr lang="ru-RU" sz="900" b="0" i="0" u="none" strike="noStrike" kern="120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Максим</a:t>
                      </a:r>
                      <a:r>
                        <a:rPr lang="ru-RU" sz="900" b="0" i="0" u="none" strike="noStrike" kern="120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Петрович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12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80804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Осадчиев</a:t>
                      </a:r>
                      <a:r>
                        <a:rPr lang="ru-RU" sz="900" b="0" i="0" u="none" strike="noStrike" kern="120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Александр</a:t>
                      </a:r>
                      <a:r>
                        <a:rPr lang="ru-RU" sz="900" b="0" i="0" u="none" strike="noStrike" kern="120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Александрович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39623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Чернов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Тимур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Александрович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13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914616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Подладчикова</a:t>
                      </a:r>
                      <a:r>
                        <a:rPr lang="ru-RU" sz="900" b="0" i="0" u="none" strike="noStrike" kern="120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Татьяна</a:t>
                      </a:r>
                      <a:r>
                        <a:rPr lang="ru-RU" sz="900" b="0" i="0" u="none" strike="noStrike" kern="120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Владимировна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9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14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46959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Алтынник</a:t>
                      </a:r>
                      <a:r>
                        <a:rPr lang="ru-RU" sz="900" b="0" i="0" u="none" strike="noStrike" kern="120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Наталья</a:t>
                      </a:r>
                      <a:r>
                        <a:rPr lang="ru-RU" sz="900" b="0" i="0" u="none" strike="noStrike" kern="120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Игоревна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11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14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94237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Мухаматдинов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Ирек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Изаилович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14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306808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Бозо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Илья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Ягидерович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10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14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+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334956"/>
                  </a:ext>
                </a:extLst>
              </a:tr>
              <a:tr h="151646">
                <a:tc>
                  <a:txBody>
                    <a:bodyPr/>
                    <a:lstStyle/>
                    <a:p>
                      <a:pPr marL="0" algn="l" defTabSz="685800" rtl="0" eaLnBrk="1" fontAlgn="t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Алексеенко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Ирина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+mn-ea"/>
                          <a:cs typeface="+mn-cs"/>
                        </a:rPr>
                        <a:t>Васильевна</a:t>
                      </a:r>
                    </a:p>
                  </a:txBody>
                  <a:tcPr marL="9525" marR="9525" marT="9525" marB="0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</a:rPr>
                        <a:t>Н/Д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481553"/>
                  </a:ext>
                </a:extLst>
              </a:tr>
            </a:tbl>
          </a:graphicData>
        </a:graphic>
      </p:graphicFrame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43F957A5-58B2-50FE-57C1-B020BB1E10B7}"/>
              </a:ext>
            </a:extLst>
          </p:cNvPr>
          <p:cNvSpPr txBox="1"/>
          <p:nvPr/>
        </p:nvSpPr>
        <p:spPr>
          <a:xfrm>
            <a:off x="148226" y="763822"/>
            <a:ext cx="8729073" cy="40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Скажите,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каких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из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молодых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российских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знаете,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слышали?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сумма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долей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положительных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ответов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(«Да,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знаю»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+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«Да,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что-то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слышал(-а))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5A2F85-14FD-D600-0CAD-0A59F4F4A98F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(7051),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39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97C6940F-DB78-B1A2-0EB5-7362355B11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6606" y="16233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Основные</a:t>
            </a:r>
            <a:r>
              <a:rPr lang="ru-RU" dirty="0">
                <a:sym typeface="Helvetica Neue"/>
                <a:solidFill>
                  <a:srgbClr val="0A0A0A"/>
                </a:solidFill>
              </a:rPr>
              <a:t> </a:t>
            </a:r>
            <a:r>
              <a:rPr lang="ru-RU" dirty="0">
                <a:sym typeface="Helvetica Neue"/>
              </a:rPr>
              <a:t>результаты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C60BD7-7F0E-B62F-46DA-506F28A8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3</a:t>
            </a:fld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6A1CD0-D25D-AAF5-8659-FA4A99A55889}"/>
              </a:ext>
            </a:extLst>
          </p:cNvPr>
          <p:cNvSpPr txBox="1"/>
          <p:nvPr/>
        </p:nvSpPr>
        <p:spPr>
          <a:xfrm>
            <a:off x="250825" y="734096"/>
            <a:ext cx="432117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</a:t>
            </a:r>
            <a:r>
              <a:rPr lang="ru-RU" sz="1050" b="1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работать</a:t>
            </a:r>
            <a:r>
              <a:rPr lang="ru-RU" sz="1050" b="1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b="1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сфере</a:t>
            </a:r>
            <a:r>
              <a:rPr lang="ru-RU" sz="1050" b="1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науки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25%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18%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склонны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тому,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чтобы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будущем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связать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свою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профессиональную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жизнь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наукой.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Суммарная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которые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выражают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связать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свою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профессиональную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жизнь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наукой,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сократилась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6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сравнению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ноябрем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2023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года.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Аналогичная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стабильна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сравнению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ноябрем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2023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года.</a:t>
            </a:r>
          </a:p>
          <a:p>
            <a:pPr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обнаружена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значимая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прямая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корреляция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между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уровнем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оценок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стать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учеными: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те,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выше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четверти/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полугодия,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экзамены,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курсовые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работы,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проекты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выражают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стать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учеными.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Представления</a:t>
            </a:r>
            <a:r>
              <a:rPr lang="ru-RU" sz="1050" b="1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50" b="1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работе</a:t>
            </a:r>
            <a:r>
              <a:rPr lang="ru-RU" sz="1050" b="1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полагают,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наиболее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интересными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являются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бизнесмена,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также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творческие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профессии.</a:t>
            </a:r>
            <a:endParaRPr lang="ru-RU" sz="105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занимает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9-ое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место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топе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наиболее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интересных: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15%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назвали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её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интересной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7%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школьников.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работники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43%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случаев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указали,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если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могли,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выбрали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заново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профессию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из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списка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альтернатив.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endParaRPr lang="ru-RU" sz="105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270DF9-5056-706E-F05D-1DD65FAA2026}"/>
              </a:ext>
            </a:extLst>
          </p:cNvPr>
          <p:cNvSpPr txBox="1"/>
          <p:nvPr/>
        </p:nvSpPr>
        <p:spPr>
          <a:xfrm>
            <a:off x="4572000" y="734096"/>
            <a:ext cx="4321175" cy="3685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ts val="115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Образ</a:t>
            </a:r>
            <a:r>
              <a:rPr lang="ru-RU" sz="1050" b="1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современного</a:t>
            </a:r>
            <a:r>
              <a:rPr lang="ru-RU" sz="1050" b="1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положительные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черты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образа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превалируют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над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отрицательными</a:t>
            </a:r>
            <a:r>
              <a:rPr lang="ru-RU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endParaRPr lang="ru-RU" sz="105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одним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ярким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исключением: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более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критично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подходят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образа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современного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выбирают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черты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«бедный»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</a:t>
            </a:r>
            <a:r>
              <a:rPr lang="ru-RU" sz="105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мный</a:t>
            </a:r>
            <a:r>
              <a:rPr lang="ru-RU" sz="1050" b="0" i="0" u="none" strike="noStrike" kern="1200" dirty="0">
                <a:solidFill>
                  <a:srgbClr val="2A2A28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только</a:t>
            </a:r>
            <a:r>
              <a:rPr lang="ru-RU" sz="1050" b="0" i="0" u="none" strike="noStrike" kern="1200" dirty="0">
                <a:solidFill>
                  <a:srgbClr val="080606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в</a:t>
            </a:r>
            <a:r>
              <a:rPr lang="ru-RU" sz="1050" b="0" i="0" u="none" strike="noStrike" kern="1200" dirty="0">
                <a:solidFill>
                  <a:srgbClr val="0E0E0C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своей</a:t>
            </a:r>
            <a:r>
              <a:rPr lang="ru-RU" sz="1050" b="0" i="0" u="none" strike="noStrike" kern="1200" dirty="0">
                <a:solidFill>
                  <a:srgbClr val="20201E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науке,</a:t>
            </a:r>
            <a:r>
              <a:rPr lang="ru-RU" sz="1050" b="0" i="0" u="none" strike="noStrike" kern="1200" dirty="0">
                <a:solidFill>
                  <a:srgbClr val="262424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но</a:t>
            </a:r>
            <a:r>
              <a:rPr lang="ru-RU" sz="1050" b="0" i="0" u="none" strike="noStrike" kern="1200" dirty="0">
                <a:solidFill>
                  <a:srgbClr val="242422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не</a:t>
            </a:r>
            <a:r>
              <a:rPr lang="ru-RU" sz="1050" b="0" i="0" u="none" strike="noStrike" kern="1200" dirty="0">
                <a:solidFill>
                  <a:srgbClr val="02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в</a:t>
            </a:r>
            <a:r>
              <a:rPr lang="ru-RU" sz="1050" b="0" i="0" u="none" strike="noStrike" kern="1200" dirty="0">
                <a:solidFill>
                  <a:srgbClr val="0A0A08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реальной</a:t>
            </a:r>
            <a:r>
              <a:rPr lang="ru-RU" sz="1050" b="0" i="0" u="none" strike="noStrike" kern="1200" dirty="0">
                <a:solidFill>
                  <a:srgbClr val="0A0A0A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 </a:t>
            </a:r>
            <a:r>
              <a:rPr lang="ru-RU" sz="1050" b="0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жизни»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24%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склонны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полагать,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обобщенный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образ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современного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схож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скорее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бедным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человеком.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16%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указывают,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современный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умен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только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своей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науке.</a:t>
            </a:r>
          </a:p>
          <a:p>
            <a:pPr>
              <a:spcAft>
                <a:spcPts val="600"/>
              </a:spcAft>
            </a:pP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Оценка</a:t>
            </a:r>
            <a:r>
              <a:rPr lang="ru-RU" sz="1050" b="1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условий</a:t>
            </a:r>
            <a:r>
              <a:rPr lang="ru-RU" sz="1050" b="1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для</a:t>
            </a:r>
            <a:r>
              <a:rPr lang="ru-RU" sz="1050" b="1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ведения</a:t>
            </a:r>
            <a:r>
              <a:rPr lang="ru-RU" sz="1050" b="1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научной</a:t>
            </a:r>
            <a:r>
              <a:rPr lang="ru-RU" sz="1050" b="1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деятельности</a:t>
            </a:r>
          </a:p>
          <a:p>
            <a:pPr>
              <a:spcAft>
                <a:spcPts val="600"/>
              </a:spcAft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35%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оценивают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условия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ведения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России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как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«хорошие»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«очень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хорошие».</a:t>
            </a:r>
          </a:p>
          <a:p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Средняя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условий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ведения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научной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ученых: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3,07.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Суммарная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доля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высоких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оценок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условий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ведения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научной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деятельности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России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(«4»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«5»)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возросла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7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сравнению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ноябрем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2023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года.</a:t>
            </a:r>
          </a:p>
          <a:p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Средняя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условий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ведения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научной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возросла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0,13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сравнению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ноябрем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2023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года.</a:t>
            </a:r>
          </a:p>
        </p:txBody>
      </p:sp>
    </p:spTree>
    <p:extLst>
      <p:ext uri="{BB962C8B-B14F-4D97-AF65-F5344CB8AC3E}">
        <p14:creationId xmlns:p14="http://schemas.microsoft.com/office/powerpoint/2010/main" val="2597581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31D92-128C-0F47-F3D2-C27559F73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E24C7ABE-948C-AE7C-3C34-F2C122FB81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6606" y="16233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Основные</a:t>
            </a:r>
            <a:r>
              <a:rPr lang="ru-RU" dirty="0">
                <a:sym typeface="Helvetica Neue"/>
                <a:solidFill>
                  <a:srgbClr val="242422"/>
                </a:solidFill>
              </a:rPr>
              <a:t> </a:t>
            </a:r>
            <a:r>
              <a:rPr lang="ru-RU" dirty="0">
                <a:sym typeface="Helvetica Neue"/>
              </a:rPr>
              <a:t>результаты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A74143-93D1-81AB-41EB-288A25FCC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4</a:t>
            </a:fld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CE933C-819B-D8B0-7D8A-DD09F110BF40}"/>
              </a:ext>
            </a:extLst>
          </p:cNvPr>
          <p:cNvSpPr txBox="1"/>
          <p:nvPr/>
        </p:nvSpPr>
        <p:spPr>
          <a:xfrm>
            <a:off x="250825" y="734096"/>
            <a:ext cx="864235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Оценка</a:t>
            </a:r>
            <a:r>
              <a:rPr lang="ru-RU" sz="1050" b="1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осведомленности</a:t>
            </a:r>
            <a:r>
              <a:rPr lang="ru-RU" sz="1050" b="1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50" b="1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профессиональных</a:t>
            </a:r>
            <a:r>
              <a:rPr lang="ru-RU" sz="1050" b="1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возможностях</a:t>
            </a:r>
            <a:r>
              <a:rPr lang="ru-RU" sz="1050" b="1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b="1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</a:p>
          <a:p>
            <a:pPr>
              <a:lnSpc>
                <a:spcPts val="1150"/>
              </a:lnSpc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42%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50%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полагают,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сегодня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России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достаточно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возможностей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карьерного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роста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ученого.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</a:p>
          <a:p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отмечают,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таких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возможностей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очень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(35%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24%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соответственно).</a:t>
            </a:r>
          </a:p>
          <a:p>
            <a:pPr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придерживаются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другого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мнения: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42%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из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них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полагают,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возможностей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карьерного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роста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сегодня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немного.</a:t>
            </a:r>
          </a:p>
          <a:p>
            <a:pPr>
              <a:lnSpc>
                <a:spcPts val="1150"/>
              </a:lnSpc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Чаще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респонденты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всех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групп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отмечают,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скорее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незнакомы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существующими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карьерных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профессиональных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возможностях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ученых.</a:t>
            </a:r>
            <a:endParaRPr lang="ru-RU" sz="1050" b="1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(43%)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указывают,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осведомлены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только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немногих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карьерных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возможностях.</a:t>
            </a:r>
          </a:p>
          <a:p>
            <a:pPr>
              <a:lnSpc>
                <a:spcPts val="1150"/>
              </a:lnSpc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Большинство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респондентов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из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групп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полагают,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сегодня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sym typeface="Helvetica Neue"/>
              </a:rPr>
              <a:t>д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остаточно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понятной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доступной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информации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возможностях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карьерного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профессионального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роста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России.</a:t>
            </a:r>
            <a:endParaRPr lang="ru-RU" sz="1050" b="1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Однако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большинство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(58%)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отмечают,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такой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информации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недостаточно.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endParaRPr lang="ru-RU" sz="1050" b="1" dirty="0">
              <a:solidFill>
                <a:srgbClr val="E93A4E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Популяризаторская</a:t>
            </a:r>
            <a:r>
              <a:rPr lang="ru-RU" sz="1050" b="1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деятельность</a:t>
            </a:r>
            <a:r>
              <a:rPr lang="ru-RU" sz="1050" b="1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</a:t>
            </a:r>
            <a:r>
              <a:rPr lang="ru-RU" sz="1050" b="1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</a:t>
            </a:r>
            <a:r>
              <a:rPr lang="ru-RU" sz="1050" b="1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информационным</a:t>
            </a:r>
            <a:r>
              <a:rPr lang="ru-RU" sz="1050" b="1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материалам</a:t>
            </a:r>
            <a:r>
              <a:rPr lang="ru-RU" sz="1050" b="1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50" b="1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5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науке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группах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большинство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отмечают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научным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информационным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материалам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(66%,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51%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90%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соответственно)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обеих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группах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большинство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отмечают,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наиболее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актуально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сегодня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освещать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коллективов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(62%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71%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соответственно).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79%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занимаются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популяризаторской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деятельностью,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однако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43%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хотели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ей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заниматься.</a:t>
            </a:r>
          </a:p>
          <a:p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Доля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ученых,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которые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занимаются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популяризацией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науки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медиапространстве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возросла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3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сравнению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ноябрем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2023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года.</a:t>
            </a:r>
          </a:p>
          <a:p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тех,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кто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хотел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заниматься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популяризацией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науки,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незначимо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скорректировалась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(-1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.).</a:t>
            </a:r>
          </a:p>
          <a:p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Чаще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всего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популяризаторская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деятельность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осуществляется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формате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текстового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блога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(38%)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или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других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форматах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(51%).</a:t>
            </a:r>
            <a:endParaRPr lang="ru-RU" sz="105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lnSpc>
                <a:spcPts val="1150"/>
              </a:lnSpc>
              <a:spcAft>
                <a:spcPts val="600"/>
              </a:spcAft>
            </a:pPr>
            <a:endParaRPr lang="ru-RU" sz="105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73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97C6940F-DB78-B1A2-0EB5-7362355B11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6606" y="16233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ym typeface="Helvetica Neue"/>
              </a:rPr>
              <a:t>Основные</a:t>
            </a:r>
            <a:r>
              <a:rPr lang="ru-RU" dirty="0">
                <a:sym typeface="Helvetica Neue"/>
                <a:solidFill>
                  <a:srgbClr val="080606"/>
                </a:solidFill>
              </a:rPr>
              <a:t> </a:t>
            </a:r>
            <a:r>
              <a:rPr lang="ru-RU" dirty="0">
                <a:sym typeface="Helvetica Neue"/>
              </a:rPr>
              <a:t>результаты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C60BD7-7F0E-B62F-46DA-506F28A8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5</a:t>
            </a:fld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6A1CD0-D25D-AAF5-8659-FA4A99A55889}"/>
              </a:ext>
            </a:extLst>
          </p:cNvPr>
          <p:cNvSpPr txBox="1"/>
          <p:nvPr/>
        </p:nvSpPr>
        <p:spPr>
          <a:xfrm>
            <a:off x="250825" y="734096"/>
            <a:ext cx="864235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Осведомленность</a:t>
            </a:r>
            <a:r>
              <a:rPr lang="ru-RU" sz="1000" b="1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00" b="1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00" b="1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инициативах</a:t>
            </a:r>
            <a:r>
              <a:rPr lang="ru-RU" sz="1000" b="1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b="1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мероприятиях,</a:t>
            </a:r>
            <a:r>
              <a:rPr lang="ru-RU" sz="1000" b="1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00" b="1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разработках</a:t>
            </a:r>
            <a:r>
              <a:rPr lang="ru-RU" sz="1000" b="1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b="1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00" b="1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000" b="1" dirty="0">
                <a:solidFill>
                  <a:srgbClr val="E93A4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персоналиях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большинству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обследованных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показателей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наблюдается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значительный</a:t>
            </a:r>
            <a:r>
              <a:rPr lang="ru-RU" sz="10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рост</a:t>
            </a:r>
            <a:r>
              <a:rPr lang="ru-RU" sz="10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Средняя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величина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роста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инициативах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мероприятиях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группам: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(+1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(+7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(+13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Средняя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величина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роста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российских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разработках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группам: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(+8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(+14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</a:p>
          <a:p>
            <a:pPr marL="171450" indent="-171450">
              <a:lnSpc>
                <a:spcPts val="115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Средняя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величина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роста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российских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персоналиях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группам: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(+9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(+13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.).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</a:p>
          <a:p>
            <a:pPr>
              <a:lnSpc>
                <a:spcPts val="1150"/>
              </a:lnSpc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Наиболее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высокими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уровнями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осведомленности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обследованных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инициатив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мероприятий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обладают:</a:t>
            </a: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Конгресс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молодых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ученых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(64%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среди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57%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среди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81%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среди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ученых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(0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.))</a:t>
            </a:r>
            <a:endParaRPr lang="en-US" sz="1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Всероссийский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фестиваль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науки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«Наука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0+»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(68%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55%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(+6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63%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  <a:endParaRPr lang="en-US" sz="1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Научное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волонтерство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(75%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57%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(+4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51%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  <a:endParaRPr lang="en-US" sz="1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Просветительский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марафон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«Знание»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(68%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57%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(+10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55%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  <a:endParaRPr lang="en-US" sz="1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Научные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детские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площадки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(74%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(+8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55%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(+7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49%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Наиболее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известные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российские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научные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разработки:</a:t>
            </a: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Молодежные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лаборатории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(74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(+7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60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(+4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71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(+4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Модуль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«Наука»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МКС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65%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47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(+4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52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(-1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Кампусы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мирового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уровня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(63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(+15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45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(+8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56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Научные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центры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мирового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уровня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(НЦМУ)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(61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44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(+7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55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(+5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Коллайдер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NICA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(61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(+16),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44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(+9),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45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(+5))</a:t>
            </a:r>
          </a:p>
          <a:p>
            <a:pPr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>
              <a:lnSpc>
                <a:spcPts val="1150"/>
              </a:lnSpc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Наиболее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известных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российские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научные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работники: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Марченков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Никита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Владимирович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(55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33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(+8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25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Москалюк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Ольга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Андреевна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(52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36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(+10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24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Тимофеева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Ирина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Игоревна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(55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35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(+9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21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Стрижак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Павел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Александрович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(53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34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(+8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23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 marL="171450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Федоров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Алексей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Константинович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(55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(+12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32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(+8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),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22</a:t>
            </a:r>
            <a:r>
              <a:rPr lang="en-US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%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(+4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))</a:t>
            </a:r>
          </a:p>
          <a:p>
            <a:pPr>
              <a:lnSpc>
                <a:spcPts val="1150"/>
              </a:lnSpc>
              <a:spcAft>
                <a:spcPts val="600"/>
              </a:spcAft>
            </a:pPr>
            <a:endParaRPr lang="ru-RU" sz="1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01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4B5A73C-711F-765C-C7C3-B2E248C60DC9}"/>
              </a:ext>
            </a:extLst>
          </p:cNvPr>
          <p:cNvSpPr/>
          <p:nvPr/>
        </p:nvSpPr>
        <p:spPr>
          <a:xfrm>
            <a:off x="4572001" y="2823461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B74491B-03B9-996C-3832-261A32FB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/>
              <a:t>Хотели</a:t>
            </a:r>
            <a:r>
              <a:rPr lang="ru-RU" dirty="0">
                <a:solidFill>
                  <a:srgbClr val="0A0A08"/>
                </a:solidFill>
              </a:rPr>
              <a:t> </a:t>
            </a:r>
            <a:r>
              <a:rPr lang="ru-RU" dirty="0"/>
              <a:t>бы</a:t>
            </a:r>
            <a:r>
              <a:rPr lang="ru-RU" dirty="0">
                <a:solidFill>
                  <a:srgbClr val="0A0A0A"/>
                </a:solidFill>
              </a:rPr>
              <a:t> </a:t>
            </a:r>
            <a:r>
              <a:rPr lang="ru-RU" dirty="0"/>
              <a:t>вы</a:t>
            </a:r>
            <a:r>
              <a:rPr lang="ru-RU" dirty="0">
                <a:solidFill>
                  <a:srgbClr val="2A2A28"/>
                </a:solidFill>
              </a:rPr>
              <a:t> </a:t>
            </a:r>
            <a:r>
              <a:rPr lang="ru-RU" dirty="0"/>
              <a:t>выбрать</a:t>
            </a:r>
            <a:r>
              <a:rPr lang="ru-RU" dirty="0">
                <a:solidFill>
                  <a:srgbClr val="080606"/>
                </a:solidFill>
              </a:rPr>
              <a:t> </a:t>
            </a:r>
            <a:r>
              <a:rPr lang="ru-RU" dirty="0"/>
              <a:t>профессию</a:t>
            </a:r>
            <a:r>
              <a:rPr lang="ru-RU" dirty="0">
                <a:solidFill>
                  <a:srgbClr val="0E0E0C"/>
                </a:solidFill>
              </a:rPr>
              <a:t> </a:t>
            </a:r>
            <a:r>
              <a:rPr lang="ru-RU" dirty="0"/>
              <a:t>исследователя,</a:t>
            </a:r>
            <a:r>
              <a:rPr lang="ru-RU" dirty="0">
                <a:solidFill>
                  <a:srgbClr val="20201E"/>
                </a:solidFill>
              </a:rPr>
              <a:t> </a:t>
            </a:r>
            <a:r>
              <a:rPr lang="ru-RU" dirty="0"/>
              <a:t>стать</a:t>
            </a:r>
            <a:r>
              <a:rPr lang="ru-RU" dirty="0">
                <a:solidFill>
                  <a:srgbClr val="262424"/>
                </a:solidFill>
              </a:rPr>
              <a:t> </a:t>
            </a:r>
            <a:r>
              <a:rPr lang="ru-RU" dirty="0"/>
              <a:t>ученым,</a:t>
            </a:r>
            <a:r>
              <a:rPr lang="ru-RU" dirty="0">
                <a:solidFill>
                  <a:srgbClr val="242422"/>
                </a:solidFill>
              </a:rPr>
              <a:t> </a:t>
            </a:r>
            <a:r>
              <a:rPr lang="ru-RU" dirty="0"/>
              <a:t>работать</a:t>
            </a:r>
            <a:r>
              <a:rPr lang="ru-RU" dirty="0">
                <a:solidFill>
                  <a:srgbClr val="020000"/>
                </a:solidFill>
              </a:rPr>
              <a:t> </a:t>
            </a:r>
            <a:r>
              <a:rPr lang="ru-RU" dirty="0"/>
              <a:t>в</a:t>
            </a:r>
            <a:r>
              <a:rPr lang="ru-RU" dirty="0">
                <a:solidFill>
                  <a:srgbClr val="0A0A08"/>
                </a:solidFill>
              </a:rPr>
              <a:t> </a:t>
            </a:r>
            <a:r>
              <a:rPr lang="ru-RU" dirty="0"/>
              <a:t>науке</a:t>
            </a:r>
            <a:r>
              <a:rPr lang="ru-RU" dirty="0">
                <a:sym typeface="Helvetica Neue"/>
              </a:rPr>
              <a:t>?</a:t>
            </a:r>
            <a:br>
              <a:rPr lang="ru-RU" dirty="0">
                <a:sym typeface="Helvetica Neue"/>
              </a:rPr>
            </a:b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6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Google Shape;112;p20"/>
          <p:cNvSpPr txBox="1"/>
          <p:nvPr/>
        </p:nvSpPr>
        <p:spPr>
          <a:xfrm>
            <a:off x="163408" y="725429"/>
            <a:ext cx="7048619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A0A0A"/>
                </a:solidFill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DAE39E0-A0F8-9AB4-FAF7-9C9797D20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019184"/>
              </p:ext>
            </p:extLst>
          </p:nvPr>
        </p:nvGraphicFramePr>
        <p:xfrm>
          <a:off x="250823" y="1060382"/>
          <a:ext cx="8642353" cy="16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9939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802069">
                  <a:extLst>
                    <a:ext uri="{9D8B030D-6E8A-4147-A177-3AD203B41FA5}">
                      <a16:colId xmlns:a16="http://schemas.microsoft.com/office/drawing/2014/main" val="3796665812"/>
                    </a:ext>
                  </a:extLst>
                </a:gridCol>
                <a:gridCol w="802069">
                  <a:extLst>
                    <a:ext uri="{9D8B030D-6E8A-4147-A177-3AD203B41FA5}">
                      <a16:colId xmlns:a16="http://schemas.microsoft.com/office/drawing/2014/main" val="2654061305"/>
                    </a:ext>
                  </a:extLst>
                </a:gridCol>
                <a:gridCol w="802069">
                  <a:extLst>
                    <a:ext uri="{9D8B030D-6E8A-4147-A177-3AD203B41FA5}">
                      <a16:colId xmlns:a16="http://schemas.microsoft.com/office/drawing/2014/main" val="524658779"/>
                    </a:ext>
                  </a:extLst>
                </a:gridCol>
                <a:gridCol w="802069">
                  <a:extLst>
                    <a:ext uri="{9D8B030D-6E8A-4147-A177-3AD203B41FA5}">
                      <a16:colId xmlns:a16="http://schemas.microsoft.com/office/drawing/2014/main" val="850589979"/>
                    </a:ext>
                  </a:extLst>
                </a:gridCol>
                <a:gridCol w="802069">
                  <a:extLst>
                    <a:ext uri="{9D8B030D-6E8A-4147-A177-3AD203B41FA5}">
                      <a16:colId xmlns:a16="http://schemas.microsoft.com/office/drawing/2014/main" val="2926593509"/>
                    </a:ext>
                  </a:extLst>
                </a:gridCol>
                <a:gridCol w="802069">
                  <a:extLst>
                    <a:ext uri="{9D8B030D-6E8A-4147-A177-3AD203B41FA5}">
                      <a16:colId xmlns:a16="http://schemas.microsoft.com/office/drawing/2014/main" val="248423512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  <a:r>
                        <a:rPr lang="ru-RU" sz="7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</a:t>
                      </a:r>
                      <a:r>
                        <a:rPr lang="en-US" sz="7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  <a:b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</a:b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(5917)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  <a:r>
                        <a:rPr lang="ru-RU" sz="7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  <a:b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</a:b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(8112)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СТУДЕНТЫ</a:t>
                      </a:r>
                      <a:r>
                        <a:rPr lang="ru-RU" sz="7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  <a:b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</a:b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(</a:t>
                      </a: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7051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)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ШКОЛЬНИКИ</a:t>
                      </a:r>
                    </a:p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</a:t>
                      </a:r>
                      <a:r>
                        <a:rPr lang="en-US" sz="7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  <a:b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(447)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ШКОЛЬНИКИ</a:t>
                      </a:r>
                    </a:p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</a:t>
                      </a:r>
                      <a:r>
                        <a:rPr lang="en-US" sz="7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  <a:b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(1820)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ШКОЛЬНИКИ</a:t>
                      </a:r>
                    </a:p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III</a:t>
                      </a:r>
                      <a:r>
                        <a:rPr lang="en-US" sz="7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  <a:b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(</a:t>
                      </a:r>
                      <a:r>
                        <a:rPr 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631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)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216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Да</a:t>
                      </a:r>
                    </a:p>
                  </a:txBody>
                  <a:tcPr marL="41715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12%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21%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8%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5715" marR="5715" marT="571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Скорее,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да</a:t>
                      </a:r>
                    </a:p>
                  </a:txBody>
                  <a:tcPr marL="41715" marR="0" marT="0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22%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17%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17%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5715" marR="5715" marT="571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ТОП-2</a:t>
                      </a:r>
                      <a:r>
                        <a:rPr lang="ru-RU" sz="900" b="1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(«Да»</a:t>
                      </a:r>
                      <a:r>
                        <a:rPr lang="ru-RU" sz="900" b="1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+</a:t>
                      </a:r>
                      <a:r>
                        <a:rPr lang="ru-RU" sz="900" b="1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«Скорее,</a:t>
                      </a:r>
                      <a:r>
                        <a:rPr lang="ru-RU" sz="900" b="1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да»)</a:t>
                      </a:r>
                    </a:p>
                  </a:txBody>
                  <a:tcPr marL="41715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34%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31%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25%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25%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5715" marR="5715" marT="571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18%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18%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Скорее,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нет</a:t>
                      </a:r>
                    </a:p>
                  </a:txBody>
                  <a:tcPr marL="41715" marR="0" marT="0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31%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32%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31%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5715" marR="5715" marT="571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8203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Нет</a:t>
                      </a:r>
                    </a:p>
                  </a:txBody>
                  <a:tcPr marL="41715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25%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33%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5715" marR="5715" marT="571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655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БОТТОМ-2</a:t>
                      </a:r>
                      <a:r>
                        <a:rPr lang="ru-RU" sz="900" b="1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(«Нет»</a:t>
                      </a:r>
                      <a:r>
                        <a:rPr lang="ru-RU" sz="900" b="1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+</a:t>
                      </a:r>
                      <a:r>
                        <a:rPr lang="ru-RU" sz="900" b="1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«Скорее,</a:t>
                      </a:r>
                      <a:r>
                        <a:rPr lang="ru-RU" sz="900" b="1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нет»)</a:t>
                      </a:r>
                    </a:p>
                  </a:txBody>
                  <a:tcPr marL="41715" marR="0" marT="0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56%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55%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60%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64%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5715" marR="5715" marT="571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63%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66%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6614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Еще</a:t>
                      </a:r>
                      <a:r>
                        <a:rPr lang="ru-RU" sz="900" b="0" i="0" u="none" strike="noStrike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не</a:t>
                      </a:r>
                      <a:r>
                        <a:rPr lang="ru-RU" sz="900" b="0" i="0" u="none" strike="noStrike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думал(-а)</a:t>
                      </a:r>
                      <a:r>
                        <a:rPr lang="ru-RU" sz="900" b="0" i="0" u="none" strike="noStrike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об</a:t>
                      </a:r>
                      <a:r>
                        <a:rPr lang="ru-RU" sz="900" b="0" i="0" u="none" strike="noStrike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этом</a:t>
                      </a:r>
                    </a:p>
                  </a:txBody>
                  <a:tcPr marL="41715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10%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10%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5715" marR="5715" marT="571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16%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90350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502AFC3-2DCE-09F6-133E-A3C7DCA741D7}"/>
              </a:ext>
            </a:extLst>
          </p:cNvPr>
          <p:cNvSpPr txBox="1"/>
          <p:nvPr/>
        </p:nvSpPr>
        <p:spPr>
          <a:xfrm>
            <a:off x="4572001" y="2986986"/>
            <a:ext cx="43211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25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%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18%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выражают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связать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свою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профессиональную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жизнь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наукой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2D7931-C8BA-4579-9CA5-50CEE73A7712}"/>
              </a:ext>
            </a:extLst>
          </p:cNvPr>
          <p:cNvSpPr txBox="1"/>
          <p:nvPr/>
        </p:nvSpPr>
        <p:spPr>
          <a:xfrm>
            <a:off x="163408" y="2817708"/>
            <a:ext cx="44085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Суммарная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которые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выражают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связать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профессиональную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жизнь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наукой,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сократилась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6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сравнению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ноябрем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2023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года.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Аналогичная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стабильна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сравнению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ноябрем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2023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года.</a:t>
            </a:r>
          </a:p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Среди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обнаружена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значимая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прямая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корреляция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между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уровнем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оценок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стать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учеными: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те,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выше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оценки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четверти/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полугодия,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экзамены,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курсовые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работы,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проекты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выражают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стать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учеными.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BDF8A7-2C49-259B-DFD1-240A80A3B238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985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478C4AA0-503C-DBEA-6DAF-C854C7FD7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88" y="139338"/>
            <a:ext cx="7886700" cy="984068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Представления</a:t>
            </a: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  <a:solidFill>
                  <a:srgbClr val="0A0A0A"/>
                </a:solidFill>
              </a:rPr>
              <a:t> </a:t>
            </a: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о</a:t>
            </a: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  <a:solidFill>
                  <a:srgbClr val="2A2A28"/>
                </a:solidFill>
              </a:rPr>
              <a:t> </a:t>
            </a: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профессиях</a:t>
            </a:r>
            <a:b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b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ru-RU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EE070D-90B5-150D-D330-1C65983B2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23213344"/>
              </p:ext>
            </p:extLst>
          </p:nvPr>
        </p:nvGraphicFramePr>
        <p:xfrm>
          <a:off x="1870056" y="847889"/>
          <a:ext cx="5643093" cy="2622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3173644" y="2462331"/>
            <a:ext cx="3273738" cy="201081"/>
          </a:xfrm>
          <a:prstGeom prst="round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Google Shape;112;p20">
            <a:extLst>
              <a:ext uri="{FF2B5EF4-FFF2-40B4-BE49-F238E27FC236}">
                <a16:creationId xmlns:a16="http://schemas.microsoft.com/office/drawing/2014/main" id="{4B59F7A6-A935-04ED-50BA-31077342D61B}"/>
              </a:ext>
            </a:extLst>
          </p:cNvPr>
          <p:cNvSpPr txBox="1"/>
          <p:nvPr/>
        </p:nvSpPr>
        <p:spPr>
          <a:xfrm>
            <a:off x="158388" y="447675"/>
            <a:ext cx="7048619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Как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думаете,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кем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интереснее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всего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быть?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Выберите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более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3-х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вариантов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Множественный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выбор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88054A1-ACE2-8ADC-94B9-4C35F6097B5F}"/>
              </a:ext>
            </a:extLst>
          </p:cNvPr>
          <p:cNvSpPr/>
          <p:nvPr/>
        </p:nvSpPr>
        <p:spPr>
          <a:xfrm>
            <a:off x="4572000" y="3815592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FD873-E8FF-F051-86D1-E22A65881355}"/>
              </a:ext>
            </a:extLst>
          </p:cNvPr>
          <p:cNvSpPr txBox="1"/>
          <p:nvPr/>
        </p:nvSpPr>
        <p:spPr>
          <a:xfrm>
            <a:off x="4572000" y="3979117"/>
            <a:ext cx="43211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всего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полагают,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наиболее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интересной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является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бизнесмена,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также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творческие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профессии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078134-F1A6-03B4-C46B-33549074F182}"/>
              </a:ext>
            </a:extLst>
          </p:cNvPr>
          <p:cNvSpPr txBox="1"/>
          <p:nvPr/>
        </p:nvSpPr>
        <p:spPr>
          <a:xfrm>
            <a:off x="163408" y="3855294"/>
            <a:ext cx="44085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значимо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называют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интересными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бизнесмена,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творческие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профессии,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учителя,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чиновника,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космонавта.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Школьники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студентов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считают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интересной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программиста.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42086B-D2AC-9DDB-DB05-D90DCFDC0189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2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r>
              <a:rPr lang="ru-RU" sz="900" dirty="0">
                <a:solidFill>
                  <a:srgbClr val="0A0A0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(631)</a:t>
            </a:r>
            <a:r>
              <a:rPr lang="ru-RU" sz="900" dirty="0">
                <a:solidFill>
                  <a:srgbClr val="0A0A0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</a:t>
            </a:r>
            <a:r>
              <a:rPr lang="ru-RU" sz="900" dirty="0">
                <a:solidFill>
                  <a:srgbClr val="2A2A28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(7051)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965D81D-430F-9BF6-1ADA-9E74FE27DA6D}"/>
              </a:ext>
            </a:extLst>
          </p:cNvPr>
          <p:cNvSpPr/>
          <p:nvPr/>
        </p:nvSpPr>
        <p:spPr>
          <a:xfrm>
            <a:off x="6889072" y="1908699"/>
            <a:ext cx="133165" cy="115410"/>
          </a:xfrm>
          <a:prstGeom prst="rect">
            <a:avLst/>
          </a:prstGeom>
          <a:solidFill>
            <a:srgbClr val="E93A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3D4A464-49EC-FC0B-3286-8DF4E596CF48}"/>
              </a:ext>
            </a:extLst>
          </p:cNvPr>
          <p:cNvSpPr/>
          <p:nvPr/>
        </p:nvSpPr>
        <p:spPr>
          <a:xfrm>
            <a:off x="6889071" y="2123187"/>
            <a:ext cx="133165" cy="115410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6A4110-2E80-EDEB-25B6-92F7716DF95E}"/>
              </a:ext>
            </a:extLst>
          </p:cNvPr>
          <p:cNvSpPr txBox="1"/>
          <p:nvPr/>
        </p:nvSpPr>
        <p:spPr>
          <a:xfrm>
            <a:off x="7022236" y="1856638"/>
            <a:ext cx="1198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Студенты</a:t>
            </a:r>
            <a:endParaRPr lang="en-US" sz="9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5454E8-09C7-3773-F2E2-7F91917D7F30}"/>
              </a:ext>
            </a:extLst>
          </p:cNvPr>
          <p:cNvSpPr txBox="1"/>
          <p:nvPr/>
        </p:nvSpPr>
        <p:spPr>
          <a:xfrm>
            <a:off x="7022236" y="2065018"/>
            <a:ext cx="1198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Школьники</a:t>
            </a:r>
            <a:endParaRPr lang="en-US" sz="9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84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478C4AA0-503C-DBEA-6DAF-C854C7FD7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88" y="139338"/>
            <a:ext cx="7886700" cy="984068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Альтернативы</a:t>
            </a: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  <a:solidFill>
                  <a:srgbClr val="0E0E0C"/>
                </a:solidFill>
              </a:rPr>
              <a:t> </a:t>
            </a: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научной</a:t>
            </a: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  <a:solidFill>
                  <a:srgbClr val="20201E"/>
                </a:solidFill>
              </a:rPr>
              <a:t> </a:t>
            </a:r>
            <a: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работе</a:t>
            </a:r>
            <a:b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br>
              <a:rPr lang="ru-RU" spc="-32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ru-RU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EE070D-90B5-150D-D330-1C65983B2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D4D1-505B-4DE3-8024-63EF4E778D94}" type="slidenum">
              <a:rPr lang="ru-RU" smtClean="0"/>
              <a:t>8</a:t>
            </a:fld>
            <a:endParaRPr lang="ru-RU"/>
          </a:p>
        </p:txBody>
      </p:sp>
      <p:sp>
        <p:nvSpPr>
          <p:cNvPr id="2" name="Google Shape;112;p20">
            <a:extLst>
              <a:ext uri="{FF2B5EF4-FFF2-40B4-BE49-F238E27FC236}">
                <a16:creationId xmlns:a16="http://schemas.microsoft.com/office/drawing/2014/main" id="{4B59F7A6-A935-04ED-50BA-31077342D61B}"/>
              </a:ext>
            </a:extLst>
          </p:cNvPr>
          <p:cNvSpPr txBox="1"/>
          <p:nvPr/>
        </p:nvSpPr>
        <p:spPr>
          <a:xfrm>
            <a:off x="158388" y="447675"/>
            <a:ext cx="7531212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Если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могли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реализовать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любой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выбор,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какую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профессию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бы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выбрали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сейчас?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–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Множественный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выбор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88054A1-ACE2-8ADC-94B9-4C35F6097B5F}"/>
              </a:ext>
            </a:extLst>
          </p:cNvPr>
          <p:cNvSpPr/>
          <p:nvPr/>
        </p:nvSpPr>
        <p:spPr>
          <a:xfrm>
            <a:off x="4572000" y="3815592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FD873-E8FF-F051-86D1-E22A65881355}"/>
              </a:ext>
            </a:extLst>
          </p:cNvPr>
          <p:cNvSpPr txBox="1"/>
          <p:nvPr/>
        </p:nvSpPr>
        <p:spPr>
          <a:xfrm>
            <a:off x="4572000" y="3979117"/>
            <a:ext cx="43211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43%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склонны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менять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свою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профессию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даже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условиях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возможности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её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смены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любую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другую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078134-F1A6-03B4-C46B-33549074F182}"/>
              </a:ext>
            </a:extLst>
          </p:cNvPr>
          <p:cNvSpPr txBox="1"/>
          <p:nvPr/>
        </p:nvSpPr>
        <p:spPr>
          <a:xfrm>
            <a:off x="163408" y="3930479"/>
            <a:ext cx="44085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Если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выбирали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альтернативы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профессиональному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пути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ученого,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выбирали: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программиста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(26%)</a:t>
            </a:r>
            <a:r>
              <a:rPr lang="ru-RU" sz="100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или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творческие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профессии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(24%).</a:t>
            </a:r>
            <a:r>
              <a:rPr lang="ru-RU" sz="100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endParaRPr lang="ru-RU" sz="1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9E4E0A19-152F-2F71-4F85-8D82FF0156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228862"/>
              </p:ext>
            </p:extLst>
          </p:nvPr>
        </p:nvGraphicFramePr>
        <p:xfrm>
          <a:off x="1672102" y="856355"/>
          <a:ext cx="6096000" cy="2827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4DD0D59-F18B-F890-E932-B7BC42141AAD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08060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0E0E0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(2032)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88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B74491B-03B9-996C-3832-261A32FB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27" y="133531"/>
            <a:ext cx="7886700" cy="99417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dirty="0"/>
              <a:t>Срок</a:t>
            </a:r>
            <a:r>
              <a:rPr lang="ru-RU" dirty="0">
                <a:solidFill>
                  <a:srgbClr val="262424"/>
                </a:solidFill>
              </a:rPr>
              <a:t> </a:t>
            </a:r>
            <a:r>
              <a:rPr lang="ru-RU" dirty="0"/>
              <a:t>занятости</a:t>
            </a:r>
            <a:r>
              <a:rPr lang="ru-RU" dirty="0">
                <a:solidFill>
                  <a:srgbClr val="242422"/>
                </a:solidFill>
              </a:rPr>
              <a:t> </a:t>
            </a:r>
            <a:r>
              <a:rPr lang="ru-RU" dirty="0"/>
              <a:t>в</a:t>
            </a:r>
            <a:r>
              <a:rPr lang="ru-RU" dirty="0">
                <a:solidFill>
                  <a:srgbClr val="020000"/>
                </a:solidFill>
              </a:rPr>
              <a:t> </a:t>
            </a:r>
            <a:r>
              <a:rPr lang="ru-RU" dirty="0"/>
              <a:t>науке</a:t>
            </a:r>
            <a:r>
              <a:rPr lang="ru-RU" dirty="0">
                <a:solidFill>
                  <a:srgbClr val="0A0A08"/>
                </a:solidFill>
              </a:rPr>
              <a:t> </a:t>
            </a:r>
            <a:r>
              <a:rPr lang="ru-RU" dirty="0"/>
              <a:t>и</a:t>
            </a:r>
            <a:r>
              <a:rPr lang="ru-RU" dirty="0">
                <a:solidFill>
                  <a:srgbClr val="0A0A0A"/>
                </a:solidFill>
              </a:rPr>
              <a:t> </a:t>
            </a:r>
            <a:r>
              <a:rPr lang="ru-RU" dirty="0"/>
              <a:t>перспективы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6" name="Google Shape;112;p20">
            <a:extLst>
              <a:ext uri="{FF2B5EF4-FFF2-40B4-BE49-F238E27FC236}">
                <a16:creationId xmlns:a16="http://schemas.microsoft.com/office/drawing/2014/main" id="{B9FB859F-7625-6980-F7FF-D1D106DE049F}"/>
              </a:ext>
            </a:extLst>
          </p:cNvPr>
          <p:cNvSpPr txBox="1"/>
          <p:nvPr/>
        </p:nvSpPr>
        <p:spPr>
          <a:xfrm>
            <a:off x="158388" y="447675"/>
            <a:ext cx="7531212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r>
              <a:rPr lang="ru-RU" sz="1100" b="1" i="0" u="none" strike="noStrike" kern="120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Вы</a:t>
            </a:r>
            <a:r>
              <a:rPr lang="ru-RU" sz="1100" b="1" i="0" u="none" strike="noStrike" kern="1200" baseline="0" dirty="0">
                <a:solidFill>
                  <a:srgbClr val="2A2A28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i="0" u="none" strike="noStrike" kern="1200" baseline="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планируете</a:t>
            </a:r>
            <a:r>
              <a:rPr lang="ru-RU" sz="1100" b="1" i="0" u="none" strike="noStrike" kern="1200" baseline="0" dirty="0">
                <a:solidFill>
                  <a:srgbClr val="080606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i="0" u="none" strike="noStrike" kern="1200" baseline="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продолжать</a:t>
            </a:r>
            <a:r>
              <a:rPr lang="ru-RU" sz="1100" b="1" i="0" u="none" strike="noStrike" kern="1200" baseline="0" dirty="0">
                <a:solidFill>
                  <a:srgbClr val="0E0E0C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i="0" u="none" strike="noStrike" kern="1200" baseline="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заниматься</a:t>
            </a:r>
            <a:r>
              <a:rPr lang="ru-RU" sz="1100" b="1" i="0" u="none" strike="noStrike" kern="1200" baseline="0" dirty="0">
                <a:solidFill>
                  <a:srgbClr val="20201E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i="0" u="none" strike="noStrike" kern="1200" baseline="0" dirty="0">
                <a:solidFill>
                  <a:srgbClr val="000000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наукой?</a:t>
            </a:r>
            <a:r>
              <a:rPr lang="ru-RU" sz="1100" b="1" baseline="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baseline="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-</a:t>
            </a:r>
            <a:r>
              <a:rPr lang="ru-RU" sz="1100" b="1" baseline="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Один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  <a:solidFill>
                  <a:srgbClr val="020000"/>
                </a:solidFill>
              </a:rPr>
              <a:t> </a:t>
            </a: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ym typeface="Helvetica Neue"/>
              </a:rPr>
              <a:t>ответ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4B5A73C-711F-765C-C7C3-B2E248C60DC9}"/>
              </a:ext>
            </a:extLst>
          </p:cNvPr>
          <p:cNvSpPr/>
          <p:nvPr/>
        </p:nvSpPr>
        <p:spPr>
          <a:xfrm>
            <a:off x="4572002" y="2571750"/>
            <a:ext cx="4321175" cy="783772"/>
          </a:xfrm>
          <a:prstGeom prst="rect">
            <a:avLst/>
          </a:prstGeom>
          <a:noFill/>
          <a:ln>
            <a:solidFill>
              <a:srgbClr val="E93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B267-1C28-444F-8FE5-693014EF530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9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Google Shape;112;p20"/>
          <p:cNvSpPr txBox="1"/>
          <p:nvPr/>
        </p:nvSpPr>
        <p:spPr>
          <a:xfrm>
            <a:off x="250823" y="785470"/>
            <a:ext cx="7048619" cy="64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2000"/>
              </a:lnSpc>
            </a:pPr>
            <a:endParaRPr lang="ru-RU" sz="1100" b="1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  <a:sym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02AFC3-2DCE-09F6-133E-A3C7DCA741D7}"/>
              </a:ext>
            </a:extLst>
          </p:cNvPr>
          <p:cNvSpPr txBox="1"/>
          <p:nvPr/>
        </p:nvSpPr>
        <p:spPr>
          <a:xfrm>
            <a:off x="4572002" y="2826789"/>
            <a:ext cx="4321175" cy="2539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45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%</a:t>
            </a:r>
            <a:r>
              <a:rPr lang="ru-RU" sz="105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планируют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продолжать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заниматься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5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наукой</a:t>
            </a:r>
            <a:endParaRPr lang="ru-RU" sz="1050" b="1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2D7931-C8BA-4579-9CA5-50CEE73A7712}"/>
              </a:ext>
            </a:extLst>
          </p:cNvPr>
          <p:cNvSpPr txBox="1"/>
          <p:nvPr/>
        </p:nvSpPr>
        <p:spPr>
          <a:xfrm>
            <a:off x="163408" y="2571750"/>
            <a:ext cx="44085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ученых,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которые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задумываются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том,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чтобы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изменить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профессиональную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траекторию,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возросла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 err="1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п.п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сравнению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ноябрем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2023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года.</a:t>
            </a:r>
            <a:endParaRPr lang="en-US" sz="1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Более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долгий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срок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работы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для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означает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более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стойкое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желание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продолжать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развиваться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науке.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рубеже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3-5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лет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занятий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наукой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опрошенных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чаще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всего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появляются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сомнения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смене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профессиональной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сферы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(45%</a:t>
            </a:r>
            <a:r>
              <a:rPr lang="ru-RU" sz="100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респондентов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отметили,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иногда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задумываются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A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A2A2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том,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80606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чтобы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E0E0C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что-то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0201E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поменять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62424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в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242422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своей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20000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карьерной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  <a:solidFill>
                  <a:srgbClr val="0A0A08"/>
                </a:solidFill>
              </a:rPr>
              <a:t> </a:t>
            </a:r>
            <a:r>
              <a:rPr lang="ru-RU" sz="1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траектории).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2B852EF9-725B-8FE1-DB17-25E814342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02536"/>
              </p:ext>
            </p:extLst>
          </p:nvPr>
        </p:nvGraphicFramePr>
        <p:xfrm>
          <a:off x="250826" y="795949"/>
          <a:ext cx="8642354" cy="149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2856">
                  <a:extLst>
                    <a:ext uri="{9D8B030D-6E8A-4147-A177-3AD203B41FA5}">
                      <a16:colId xmlns:a16="http://schemas.microsoft.com/office/drawing/2014/main" val="729298972"/>
                    </a:ext>
                  </a:extLst>
                </a:gridCol>
                <a:gridCol w="1929999">
                  <a:extLst>
                    <a:ext uri="{9D8B030D-6E8A-4147-A177-3AD203B41FA5}">
                      <a16:colId xmlns:a16="http://schemas.microsoft.com/office/drawing/2014/main" val="2170528571"/>
                    </a:ext>
                  </a:extLst>
                </a:gridCol>
                <a:gridCol w="811357">
                  <a:extLst>
                    <a:ext uri="{9D8B030D-6E8A-4147-A177-3AD203B41FA5}">
                      <a16:colId xmlns:a16="http://schemas.microsoft.com/office/drawing/2014/main" val="1616844557"/>
                    </a:ext>
                  </a:extLst>
                </a:gridCol>
                <a:gridCol w="811357">
                  <a:extLst>
                    <a:ext uri="{9D8B030D-6E8A-4147-A177-3AD203B41FA5}">
                      <a16:colId xmlns:a16="http://schemas.microsoft.com/office/drawing/2014/main" val="2178675767"/>
                    </a:ext>
                  </a:extLst>
                </a:gridCol>
                <a:gridCol w="811357">
                  <a:extLst>
                    <a:ext uri="{9D8B030D-6E8A-4147-A177-3AD203B41FA5}">
                      <a16:colId xmlns:a16="http://schemas.microsoft.com/office/drawing/2014/main" val="2075602266"/>
                    </a:ext>
                  </a:extLst>
                </a:gridCol>
                <a:gridCol w="811357">
                  <a:extLst>
                    <a:ext uri="{9D8B030D-6E8A-4147-A177-3AD203B41FA5}">
                      <a16:colId xmlns:a16="http://schemas.microsoft.com/office/drawing/2014/main" val="2350724826"/>
                    </a:ext>
                  </a:extLst>
                </a:gridCol>
                <a:gridCol w="811357">
                  <a:extLst>
                    <a:ext uri="{9D8B030D-6E8A-4147-A177-3AD203B41FA5}">
                      <a16:colId xmlns:a16="http://schemas.microsoft.com/office/drawing/2014/main" val="1053784923"/>
                    </a:ext>
                  </a:extLst>
                </a:gridCol>
                <a:gridCol w="811357">
                  <a:extLst>
                    <a:ext uri="{9D8B030D-6E8A-4147-A177-3AD203B41FA5}">
                      <a16:colId xmlns:a16="http://schemas.microsoft.com/office/drawing/2014/main" val="3884572999"/>
                    </a:ext>
                  </a:extLst>
                </a:gridCol>
                <a:gridCol w="811357">
                  <a:extLst>
                    <a:ext uri="{9D8B030D-6E8A-4147-A177-3AD203B41FA5}">
                      <a16:colId xmlns:a16="http://schemas.microsoft.com/office/drawing/2014/main" val="540659731"/>
                    </a:ext>
                  </a:extLst>
                </a:gridCol>
              </a:tblGrid>
              <a:tr h="180000">
                <a:tc rowSpan="2" grid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</a:t>
                      </a:r>
                      <a:r>
                        <a:rPr lang="en-US" sz="8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TOTAL</a:t>
                      </a:r>
                      <a:endParaRPr lang="ru-RU" sz="800" b="0" i="0" u="none" strike="noStrike" kern="120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kern="120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III</a:t>
                      </a:r>
                      <a:r>
                        <a:rPr lang="en-US" sz="800" b="0" i="0" u="none" strike="noStrike" kern="120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800" b="0" i="0" u="none" strike="noStrike" kern="120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волна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Сколько</a:t>
                      </a:r>
                      <a:r>
                        <a:rPr lang="ru-RU" sz="900" b="0" i="0" u="none" strike="noStrike" baseline="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лет</a:t>
                      </a:r>
                      <a:r>
                        <a:rPr lang="ru-RU" sz="900" b="0" i="0" u="none" strike="noStrike" baseline="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вы</a:t>
                      </a:r>
                      <a:r>
                        <a:rPr lang="ru-RU" sz="900" b="0" i="0" u="none" strike="noStrike" baseline="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уже</a:t>
                      </a:r>
                      <a:r>
                        <a:rPr lang="ru-RU" sz="900" b="0" i="0" u="none" strike="noStrike" baseline="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работаете</a:t>
                      </a:r>
                      <a:r>
                        <a:rPr lang="ru-RU" sz="900" b="0" i="0" u="none" strike="noStrike" baseline="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</a:t>
                      </a:r>
                      <a:r>
                        <a:rPr lang="ru-RU" sz="900" b="0" i="0" u="none" strike="noStrike" baseline="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науке?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83854"/>
                  </a:ext>
                </a:extLst>
              </a:tr>
              <a:tr h="180000">
                <a:tc gridSpan="2"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41715" marR="0" marT="0" marB="0" anchor="ctr">
                    <a:solidFill>
                      <a:srgbClr val="E93A4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bg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Меньше</a:t>
                      </a:r>
                      <a:r>
                        <a:rPr lang="ru-RU" sz="900" b="0" i="0" u="none" strike="noStrike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года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1-3</a:t>
                      </a:r>
                      <a:r>
                        <a:rPr lang="ru-RU" sz="900" b="0" i="0" u="none" strike="noStrike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года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3-5</a:t>
                      </a:r>
                      <a:r>
                        <a:rPr lang="ru-RU" sz="900" b="0" i="0" u="none" strike="noStrike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лет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Более</a:t>
                      </a:r>
                      <a:r>
                        <a:rPr lang="ru-RU" sz="900" b="0" i="0" u="none" strike="noStrike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5</a:t>
                      </a:r>
                      <a:r>
                        <a:rPr lang="ru-RU" sz="900" b="0" i="0" u="none" strike="noStrike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лет</a:t>
                      </a:r>
                    </a:p>
                  </a:txBody>
                  <a:tcPr marL="5715" marR="5715" marT="5715" marB="0" anchor="ctr">
                    <a:solidFill>
                      <a:srgbClr val="E93A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32293"/>
                  </a:ext>
                </a:extLst>
              </a:tr>
              <a:tr h="283845">
                <a:tc rowSpan="4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Вы</a:t>
                      </a:r>
                      <a:r>
                        <a:rPr lang="ru-RU" sz="900" b="0" i="0" u="none" strike="noStrike" kern="1200" baseline="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планируете</a:t>
                      </a:r>
                      <a:r>
                        <a:rPr lang="ru-RU" sz="900" b="0" i="0" u="none" strike="noStrike" kern="1200" baseline="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продолжать</a:t>
                      </a:r>
                      <a:r>
                        <a:rPr lang="ru-RU" sz="900" b="0" i="0" u="none" strike="noStrike" kern="1200" baseline="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заниматься</a:t>
                      </a:r>
                      <a:r>
                        <a:rPr lang="ru-RU" sz="900" b="0" i="0" u="none" strike="noStrike" kern="1200" baseline="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наукой?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Да,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безусловно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50%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48%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45%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48%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0357"/>
                  </a:ext>
                </a:extLst>
              </a:tr>
              <a:tr h="283845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9525" marR="9525" marT="9525" marB="0" anchor="b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Скорее,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да,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но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иногда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думаю,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что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надо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бы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что-то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поменять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38%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39%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43%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33%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1540"/>
                  </a:ext>
                </a:extLst>
              </a:tr>
              <a:tr h="283845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Скорее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нет,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решаю,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в</a:t>
                      </a:r>
                      <a:r>
                        <a:rPr lang="ru-RU" sz="900" b="0" i="0" u="none" strike="noStrike" kern="1200" dirty="0">
                          <a:solidFill>
                            <a:srgbClr val="20201E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какую</a:t>
                      </a:r>
                      <a:r>
                        <a:rPr lang="ru-RU" sz="900" b="0" i="0" u="none" strike="noStrike" kern="1200" dirty="0">
                          <a:solidFill>
                            <a:srgbClr val="262424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сферу</a:t>
                      </a:r>
                      <a:r>
                        <a:rPr lang="ru-RU" sz="900" b="0" i="0" u="none" strike="noStrike" kern="1200" dirty="0">
                          <a:solidFill>
                            <a:srgbClr val="242422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лучше</a:t>
                      </a:r>
                      <a:r>
                        <a:rPr lang="ru-RU" sz="900" b="0" i="0" u="none" strike="noStrike" kern="1200" dirty="0">
                          <a:solidFill>
                            <a:srgbClr val="02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перейти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10%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10%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22%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9%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7%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6%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80366"/>
                  </a:ext>
                </a:extLst>
              </a:tr>
              <a:tr h="283845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9525" marR="9525" marT="9525" marB="0" anchor="b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Нет,</a:t>
                      </a:r>
                      <a:r>
                        <a:rPr lang="ru-RU" sz="900" b="0" i="0" u="none" strike="noStrike" kern="1200" dirty="0">
                          <a:solidFill>
                            <a:srgbClr val="0A0A0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я</a:t>
                      </a:r>
                      <a:r>
                        <a:rPr lang="ru-RU" sz="900" b="0" i="0" u="none" strike="noStrike" kern="1200" dirty="0">
                          <a:solidFill>
                            <a:srgbClr val="0A0A0A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решил</a:t>
                      </a:r>
                      <a:r>
                        <a:rPr lang="ru-RU" sz="900" b="0" i="0" u="none" strike="noStrike" kern="1200" dirty="0">
                          <a:solidFill>
                            <a:srgbClr val="2A2A28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закончить</a:t>
                      </a:r>
                      <a:r>
                        <a:rPr lang="ru-RU" sz="900" b="0" i="0" u="none" strike="noStrike" kern="1200" dirty="0">
                          <a:solidFill>
                            <a:srgbClr val="080606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заниматься</a:t>
                      </a:r>
                      <a:r>
                        <a:rPr lang="ru-RU" sz="900" b="0" i="0" u="none" strike="noStrike" kern="1200" dirty="0">
                          <a:solidFill>
                            <a:srgbClr val="0E0E0C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наукой</a:t>
                      </a: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3%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5%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4%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2%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2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8249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62F3ECF-620F-F53D-86F5-419C29F0183C}"/>
              </a:ext>
            </a:extLst>
          </p:cNvPr>
          <p:cNvSpPr txBox="1"/>
          <p:nvPr/>
        </p:nvSpPr>
        <p:spPr>
          <a:xfrm>
            <a:off x="163408" y="4739012"/>
            <a:ext cx="4408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База:</a:t>
            </a:r>
            <a:r>
              <a:rPr lang="ru-RU" sz="900" dirty="0">
                <a:solidFill>
                  <a:srgbClr val="20201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молодые</a:t>
            </a:r>
            <a:r>
              <a:rPr lang="ru-RU" sz="900" dirty="0">
                <a:solidFill>
                  <a:srgbClr val="262424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ученые</a:t>
            </a:r>
            <a:r>
              <a:rPr lang="ru-RU" sz="900" dirty="0">
                <a:solidFill>
                  <a:srgbClr val="242422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(1081)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297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Тема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Тема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Тема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Тема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2659</TotalTime>
  <Words>4981</Words>
  <Application>Microsoft Office PowerPoint</Application>
  <PresentationFormat>Экран (16:9)</PresentationFormat>
  <Paragraphs>947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Helvetica Neue</vt:lpstr>
      <vt:lpstr>Roboto Condensed</vt:lpstr>
      <vt:lpstr>Roboto Light</vt:lpstr>
      <vt:lpstr>Тема Office</vt:lpstr>
      <vt:lpstr>Презентация PowerPoint</vt:lpstr>
      <vt:lpstr>Методология исследования </vt:lpstr>
      <vt:lpstr>Основные результаты</vt:lpstr>
      <vt:lpstr>Основные результаты</vt:lpstr>
      <vt:lpstr>Основные результаты</vt:lpstr>
      <vt:lpstr>Хотели бы вы выбрать профессию исследователя, стать ученым, работать в науке? </vt:lpstr>
      <vt:lpstr>Представления о профессиях  </vt:lpstr>
      <vt:lpstr>Альтернативы научной работе  </vt:lpstr>
      <vt:lpstr>Срок занятости в науке и перспективы  </vt:lpstr>
      <vt:lpstr>Образ современного ученого  </vt:lpstr>
      <vt:lpstr>Оценка условий для ведения научной деятельности  </vt:lpstr>
      <vt:lpstr>Интерес к научным информационным материалам  </vt:lpstr>
      <vt:lpstr>Актуальные форматы популяризации науки  </vt:lpstr>
      <vt:lpstr>Оценки возможностей профессионального роста  </vt:lpstr>
      <vt:lpstr>Осведомленность о возможностях профессионального роста  </vt:lpstr>
      <vt:lpstr>Информация о возможностях профессионального роста  </vt:lpstr>
      <vt:lpstr>Популяризаторская деятельность - ученые  </vt:lpstr>
      <vt:lpstr>Уровни осведомленности – инициативы, проекты, мероприятия  в сфере науки </vt:lpstr>
      <vt:lpstr>Уровни осведомленности – российские научные разработки  </vt:lpstr>
      <vt:lpstr>Уровни осведомленности – российские молодые ученые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julia</dc:creator>
  <cp:lastModifiedBy>Грязнова Юлия Борисовна</cp:lastModifiedBy>
  <cp:revision>41</cp:revision>
  <dcterms:created xsi:type="dcterms:W3CDTF">2022-09-13T13:09:13Z</dcterms:created>
  <dcterms:modified xsi:type="dcterms:W3CDTF">2024-11-15T13:54:21Z</dcterms:modified>
</cp:coreProperties>
</file>